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aleway"/>
      <p:regular r:id="rId17"/>
      <p:bold r:id="rId18"/>
      <p:italic r:id="rId19"/>
      <p:boldItalic r:id="rId20"/>
    </p:embeddedFont>
    <p:embeddedFont>
      <p:font typeface="Libre Franklin"/>
      <p:regular r:id="rId21"/>
      <p:bold r:id="rId22"/>
      <p:italic r:id="rId23"/>
      <p:boldItalic r:id="rId24"/>
    </p:embeddedFont>
    <p:embeddedFont>
      <p:font typeface="Poppins"/>
      <p:regular r:id="rId25"/>
      <p:bold r:id="rId26"/>
      <p:italic r:id="rId27"/>
      <p:boldItalic r:id="rId28"/>
    </p:embeddedFont>
    <p:embeddedFont>
      <p:font typeface="Didact Gothic"/>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LibreFranklin-bold.fntdata"/><Relationship Id="rId21" Type="http://schemas.openxmlformats.org/officeDocument/2006/relationships/font" Target="fonts/LibreFranklin-regular.fntdata"/><Relationship Id="rId24" Type="http://schemas.openxmlformats.org/officeDocument/2006/relationships/font" Target="fonts/LibreFranklin-boldItalic.fntdata"/><Relationship Id="rId23" Type="http://schemas.openxmlformats.org/officeDocument/2006/relationships/font" Target="fonts/LibreFranklin-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idactGothic-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regular.fntdata"/><Relationship Id="rId16" Type="http://schemas.openxmlformats.org/officeDocument/2006/relationships/slide" Target="slides/slide12.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cumaxlab.com/clinical-centrifuges-advancing-modern-science/" TargetMode="External"/><Relationship Id="rId3" Type="http://schemas.openxmlformats.org/officeDocument/2006/relationships/hyperlink" Target="https://www.geeksforgeeks.org/sedimentation/#google_vignett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ottweg.com/wiki/separation-technology/sedimentation-spee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c8faa296b_3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2c8faa296b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c8faa296b_3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2c8faa296b_3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2c8faa296b_3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2c8faa296b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c8faa296b_3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2c8faa296b_3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Centrifuge Image: </a:t>
            </a:r>
            <a:r>
              <a:rPr lang="en" u="sng">
                <a:solidFill>
                  <a:schemeClr val="hlink"/>
                </a:solidFill>
                <a:hlinkClick r:id="rId2"/>
              </a:rPr>
              <a:t>https://www.accumaxlab.com/clinical-centrifuges-advancing-modern-science/</a:t>
            </a:r>
            <a:r>
              <a:rPr lang="en"/>
              <a:t> </a:t>
            </a:r>
            <a:endParaRPr/>
          </a:p>
          <a:p>
            <a:pPr indent="0" lvl="0" marL="0" rtl="0" algn="l">
              <a:spcBef>
                <a:spcPts val="0"/>
              </a:spcBef>
              <a:spcAft>
                <a:spcPts val="0"/>
              </a:spcAft>
              <a:buNone/>
            </a:pPr>
            <a:r>
              <a:rPr lang="en"/>
              <a:t>Sedimentation Image: </a:t>
            </a:r>
            <a:r>
              <a:rPr lang="en" u="sng">
                <a:solidFill>
                  <a:schemeClr val="hlink"/>
                </a:solidFill>
                <a:hlinkClick r:id="rId3"/>
              </a:rPr>
              <a:t>https://www.geeksforgeeks.org/sedimentation/#google_vignette</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1324a7d3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1324a7d3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c8faa296b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c8faa296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c8faa296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2c8faa296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c8faa296b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2c8faa296b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2c8faa296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2c8faa296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Eqns:</a:t>
            </a:r>
            <a:endParaRPr/>
          </a:p>
          <a:p>
            <a:pPr indent="0" lvl="0" marL="0" rtl="0" algn="l">
              <a:spcBef>
                <a:spcPts val="0"/>
              </a:spcBef>
              <a:spcAft>
                <a:spcPts val="0"/>
              </a:spcAft>
              <a:buNone/>
            </a:pPr>
            <a:r>
              <a:rPr lang="en" u="sng">
                <a:solidFill>
                  <a:schemeClr val="hlink"/>
                </a:solidFill>
                <a:hlinkClick r:id="rId2"/>
              </a:rPr>
              <a:t>https://www.flottweg.com/wiki/separation-technology/sedimentation-speed/</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2c8faa296b_3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2c8faa296b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c8faa296b_3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2c8faa296b_3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355125" y="814525"/>
            <a:ext cx="6350100" cy="2607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1355125" y="3745850"/>
            <a:ext cx="45288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8400" y="0"/>
            <a:ext cx="728475" cy="5163250"/>
            <a:chOff x="-8400" y="0"/>
            <a:chExt cx="728475" cy="5163250"/>
          </a:xfrm>
        </p:grpSpPr>
        <p:sp>
          <p:nvSpPr>
            <p:cNvPr id="12" name="Google Shape;12;p2"/>
            <p:cNvSpPr/>
            <p:nvPr/>
          </p:nvSpPr>
          <p:spPr>
            <a:xfrm rot="5400000">
              <a:off x="-1968300" y="2474950"/>
              <a:ext cx="4648200" cy="72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13" name="Google Shape;13;p2"/>
            <p:cNvSpPr/>
            <p:nvPr/>
          </p:nvSpPr>
          <p:spPr>
            <a:xfrm>
              <a:off x="-8325" y="0"/>
              <a:ext cx="728400" cy="6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1"/>
          <p:cNvSpPr txBox="1"/>
          <p:nvPr>
            <p:ph hasCustomPrompt="1" type="title"/>
          </p:nvPr>
        </p:nvSpPr>
        <p:spPr>
          <a:xfrm>
            <a:off x="1284000" y="1303775"/>
            <a:ext cx="6576000" cy="16542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 name="Google Shape;61;p11"/>
          <p:cNvSpPr txBox="1"/>
          <p:nvPr>
            <p:ph idx="1" type="subTitle"/>
          </p:nvPr>
        </p:nvSpPr>
        <p:spPr>
          <a:xfrm>
            <a:off x="1284000" y="32590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62" name="Google Shape;62;p11"/>
          <p:cNvGrpSpPr/>
          <p:nvPr/>
        </p:nvGrpSpPr>
        <p:grpSpPr>
          <a:xfrm>
            <a:off x="-8400" y="0"/>
            <a:ext cx="728475" cy="5163250"/>
            <a:chOff x="-8400" y="0"/>
            <a:chExt cx="728475" cy="5163250"/>
          </a:xfrm>
        </p:grpSpPr>
        <p:sp>
          <p:nvSpPr>
            <p:cNvPr id="63" name="Google Shape;63;p11"/>
            <p:cNvSpPr/>
            <p:nvPr/>
          </p:nvSpPr>
          <p:spPr>
            <a:xfrm rot="5400000">
              <a:off x="-1968300" y="2474950"/>
              <a:ext cx="4648200" cy="72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64" name="Google Shape;64;p11"/>
            <p:cNvSpPr/>
            <p:nvPr/>
          </p:nvSpPr>
          <p:spPr>
            <a:xfrm>
              <a:off x="-8325" y="0"/>
              <a:ext cx="728400" cy="6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65" name="Shape 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6" name="Shape 66"/>
        <p:cNvGrpSpPr/>
        <p:nvPr/>
      </p:nvGrpSpPr>
      <p:grpSpPr>
        <a:xfrm>
          <a:off x="0" y="0"/>
          <a:ext cx="0" cy="0"/>
          <a:chOff x="0" y="0"/>
          <a:chExt cx="0" cy="0"/>
        </a:xfrm>
      </p:grpSpPr>
      <p:sp>
        <p:nvSpPr>
          <p:cNvPr id="67" name="Google Shape;67;p1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3"/>
          <p:cNvSpPr txBox="1"/>
          <p:nvPr>
            <p:ph hasCustomPrompt="1" idx="2" type="title"/>
          </p:nvPr>
        </p:nvSpPr>
        <p:spPr>
          <a:xfrm>
            <a:off x="720000" y="1611324"/>
            <a:ext cx="734700" cy="5049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p:nvPr>
            <p:ph hasCustomPrompt="1" idx="3" type="title"/>
          </p:nvPr>
        </p:nvSpPr>
        <p:spPr>
          <a:xfrm>
            <a:off x="720000" y="3044627"/>
            <a:ext cx="734700" cy="5049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p:nvPr>
            <p:ph hasCustomPrompt="1" idx="4" type="title"/>
          </p:nvPr>
        </p:nvSpPr>
        <p:spPr>
          <a:xfrm>
            <a:off x="3419275" y="1611324"/>
            <a:ext cx="734700" cy="5049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p:nvPr>
            <p:ph hasCustomPrompt="1" idx="5" type="title"/>
          </p:nvPr>
        </p:nvSpPr>
        <p:spPr>
          <a:xfrm>
            <a:off x="3419275" y="3044627"/>
            <a:ext cx="734700" cy="5049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p:nvPr>
            <p:ph hasCustomPrompt="1" idx="6" type="title"/>
          </p:nvPr>
        </p:nvSpPr>
        <p:spPr>
          <a:xfrm>
            <a:off x="6118550" y="1611324"/>
            <a:ext cx="734700" cy="5049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p:nvPr>
            <p:ph hasCustomPrompt="1" idx="7" type="title"/>
          </p:nvPr>
        </p:nvSpPr>
        <p:spPr>
          <a:xfrm>
            <a:off x="6118550" y="3044627"/>
            <a:ext cx="734700" cy="5049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p:nvPr>
            <p:ph idx="1" type="subTitle"/>
          </p:nvPr>
        </p:nvSpPr>
        <p:spPr>
          <a:xfrm>
            <a:off x="720000" y="2293450"/>
            <a:ext cx="23055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latin typeface="Poppins"/>
                <a:ea typeface="Poppins"/>
                <a:cs typeface="Poppins"/>
                <a:sym typeface="Poppi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75" name="Google Shape;75;p13"/>
          <p:cNvSpPr txBox="1"/>
          <p:nvPr>
            <p:ph idx="8" type="subTitle"/>
          </p:nvPr>
        </p:nvSpPr>
        <p:spPr>
          <a:xfrm>
            <a:off x="3419275" y="2293450"/>
            <a:ext cx="23055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latin typeface="Poppins"/>
                <a:ea typeface="Poppins"/>
                <a:cs typeface="Poppins"/>
                <a:sym typeface="Poppi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76" name="Google Shape;76;p13"/>
          <p:cNvSpPr txBox="1"/>
          <p:nvPr>
            <p:ph idx="9" type="subTitle"/>
          </p:nvPr>
        </p:nvSpPr>
        <p:spPr>
          <a:xfrm>
            <a:off x="6118550" y="2293450"/>
            <a:ext cx="23055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latin typeface="Poppins"/>
                <a:ea typeface="Poppins"/>
                <a:cs typeface="Poppins"/>
                <a:sym typeface="Poppi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77" name="Google Shape;77;p13"/>
          <p:cNvSpPr txBox="1"/>
          <p:nvPr>
            <p:ph idx="13" type="subTitle"/>
          </p:nvPr>
        </p:nvSpPr>
        <p:spPr>
          <a:xfrm>
            <a:off x="720000" y="3726825"/>
            <a:ext cx="23814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latin typeface="Poppins"/>
                <a:ea typeface="Poppins"/>
                <a:cs typeface="Poppins"/>
                <a:sym typeface="Poppi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78" name="Google Shape;78;p13"/>
          <p:cNvSpPr txBox="1"/>
          <p:nvPr>
            <p:ph idx="14" type="subTitle"/>
          </p:nvPr>
        </p:nvSpPr>
        <p:spPr>
          <a:xfrm>
            <a:off x="3419275" y="3726825"/>
            <a:ext cx="23055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latin typeface="Poppins"/>
                <a:ea typeface="Poppins"/>
                <a:cs typeface="Poppins"/>
                <a:sym typeface="Poppi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79" name="Google Shape;79;p13"/>
          <p:cNvSpPr txBox="1"/>
          <p:nvPr>
            <p:ph idx="15" type="subTitle"/>
          </p:nvPr>
        </p:nvSpPr>
        <p:spPr>
          <a:xfrm>
            <a:off x="6118550" y="3726825"/>
            <a:ext cx="2479200" cy="44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latin typeface="Poppins"/>
                <a:ea typeface="Poppins"/>
                <a:cs typeface="Poppins"/>
                <a:sym typeface="Poppi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80" name="Google Shape;80;p13"/>
          <p:cNvGrpSpPr/>
          <p:nvPr/>
        </p:nvGrpSpPr>
        <p:grpSpPr>
          <a:xfrm>
            <a:off x="0" y="0"/>
            <a:ext cx="9144000" cy="312600"/>
            <a:chOff x="0" y="0"/>
            <a:chExt cx="9144000" cy="312600"/>
          </a:xfrm>
        </p:grpSpPr>
        <p:sp>
          <p:nvSpPr>
            <p:cNvPr id="81" name="Google Shape;81;p13"/>
            <p:cNvSpPr/>
            <p:nvPr/>
          </p:nvSpPr>
          <p:spPr>
            <a:xfrm>
              <a:off x="0" y="0"/>
              <a:ext cx="9144000" cy="31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82" name="Google Shape;82;p13"/>
            <p:cNvSpPr/>
            <p:nvPr/>
          </p:nvSpPr>
          <p:spPr>
            <a:xfrm>
              <a:off x="0" y="0"/>
              <a:ext cx="713100" cy="31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3" name="Shape 83"/>
        <p:cNvGrpSpPr/>
        <p:nvPr/>
      </p:nvGrpSpPr>
      <p:grpSpPr>
        <a:xfrm>
          <a:off x="0" y="0"/>
          <a:ext cx="0" cy="0"/>
          <a:chOff x="0" y="0"/>
          <a:chExt cx="0" cy="0"/>
        </a:xfrm>
      </p:grpSpPr>
      <p:sp>
        <p:nvSpPr>
          <p:cNvPr id="84" name="Google Shape;84;p14"/>
          <p:cNvSpPr txBox="1"/>
          <p:nvPr>
            <p:ph type="title"/>
          </p:nvPr>
        </p:nvSpPr>
        <p:spPr>
          <a:xfrm>
            <a:off x="1355163" y="731200"/>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4"/>
          <p:cNvSpPr txBox="1"/>
          <p:nvPr>
            <p:ph idx="1" type="subTitle"/>
          </p:nvPr>
        </p:nvSpPr>
        <p:spPr>
          <a:xfrm>
            <a:off x="1355125" y="1984450"/>
            <a:ext cx="4448100" cy="105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6" name="Google Shape;86;p14"/>
          <p:cNvSpPr txBox="1"/>
          <p:nvPr/>
        </p:nvSpPr>
        <p:spPr>
          <a:xfrm>
            <a:off x="1355125" y="3611950"/>
            <a:ext cx="48105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Didact Gothic"/>
                <a:ea typeface="Didact Gothic"/>
                <a:cs typeface="Didact Gothic"/>
                <a:sym typeface="Didact Gothic"/>
              </a:rPr>
              <a:t>CREDITS:</a:t>
            </a:r>
            <a:r>
              <a:rPr lang="en" sz="1000">
                <a:solidFill>
                  <a:schemeClr val="dk1"/>
                </a:solidFill>
                <a:latin typeface="Didact Gothic"/>
                <a:ea typeface="Didact Gothic"/>
                <a:cs typeface="Didact Gothic"/>
                <a:sym typeface="Didact Gothic"/>
              </a:rPr>
              <a:t> This presentation template was created by </a:t>
            </a:r>
            <a:r>
              <a:rPr b="1" lang="en" sz="1000" u="sng">
                <a:solidFill>
                  <a:schemeClr val="dk1"/>
                </a:solidFill>
                <a:latin typeface="Didact Gothic"/>
                <a:ea typeface="Didact Gothic"/>
                <a:cs typeface="Didact Gothic"/>
                <a:sym typeface="Didact Gothic"/>
                <a:hlinkClick r:id="rId2">
                  <a:extLst>
                    <a:ext uri="{A12FA001-AC4F-418D-AE19-62706E023703}">
                      <ahyp:hlinkClr val="tx"/>
                    </a:ext>
                  </a:extLst>
                </a:hlinkClick>
              </a:rPr>
              <a:t>Slidesgo</a:t>
            </a:r>
            <a:r>
              <a:rPr lang="en" sz="1000">
                <a:solidFill>
                  <a:schemeClr val="dk1"/>
                </a:solidFill>
                <a:latin typeface="Didact Gothic"/>
                <a:ea typeface="Didact Gothic"/>
                <a:cs typeface="Didact Gothic"/>
                <a:sym typeface="Didact Gothic"/>
              </a:rPr>
              <a:t>, and includes icons by </a:t>
            </a:r>
            <a:r>
              <a:rPr b="1" lang="en" sz="1000" u="sng">
                <a:solidFill>
                  <a:schemeClr val="dk1"/>
                </a:solidFill>
                <a:latin typeface="Didact Gothic"/>
                <a:ea typeface="Didact Gothic"/>
                <a:cs typeface="Didact Gothic"/>
                <a:sym typeface="Didact Gothic"/>
                <a:hlinkClick r:id="rId3">
                  <a:extLst>
                    <a:ext uri="{A12FA001-AC4F-418D-AE19-62706E023703}">
                      <ahyp:hlinkClr val="tx"/>
                    </a:ext>
                  </a:extLst>
                </a:hlinkClick>
              </a:rPr>
              <a:t>Flaticon</a:t>
            </a:r>
            <a:r>
              <a:rPr lang="en" sz="1000">
                <a:solidFill>
                  <a:schemeClr val="dk1"/>
                </a:solidFill>
                <a:latin typeface="Didact Gothic"/>
                <a:ea typeface="Didact Gothic"/>
                <a:cs typeface="Didact Gothic"/>
                <a:sym typeface="Didact Gothic"/>
              </a:rPr>
              <a:t>, and infographics &amp; images by </a:t>
            </a:r>
            <a:r>
              <a:rPr b="1" lang="en" sz="1000" u="sng">
                <a:solidFill>
                  <a:schemeClr val="dk1"/>
                </a:solidFill>
                <a:latin typeface="Didact Gothic"/>
                <a:ea typeface="Didact Gothic"/>
                <a:cs typeface="Didact Gothic"/>
                <a:sym typeface="Didact Gothic"/>
                <a:hlinkClick r:id="rId4">
                  <a:extLst>
                    <a:ext uri="{A12FA001-AC4F-418D-AE19-62706E023703}">
                      <ahyp:hlinkClr val="tx"/>
                    </a:ext>
                  </a:extLst>
                </a:hlinkClick>
              </a:rPr>
              <a:t>Freepik</a:t>
            </a:r>
            <a:r>
              <a:rPr lang="en" sz="1000" u="sng">
                <a:solidFill>
                  <a:schemeClr val="dk1"/>
                </a:solidFill>
                <a:latin typeface="Didact Gothic"/>
                <a:ea typeface="Didact Gothic"/>
                <a:cs typeface="Didact Gothic"/>
                <a:sym typeface="Didact Gothic"/>
              </a:rPr>
              <a:t> </a:t>
            </a:r>
            <a:endParaRPr b="1" sz="1000" u="sng">
              <a:solidFill>
                <a:schemeClr val="dk1"/>
              </a:solidFill>
              <a:latin typeface="Didact Gothic"/>
              <a:ea typeface="Didact Gothic"/>
              <a:cs typeface="Didact Gothic"/>
              <a:sym typeface="Didact Gothic"/>
            </a:endParaRPr>
          </a:p>
        </p:txBody>
      </p:sp>
      <p:grpSp>
        <p:nvGrpSpPr>
          <p:cNvPr id="87" name="Google Shape;87;p14"/>
          <p:cNvGrpSpPr/>
          <p:nvPr/>
        </p:nvGrpSpPr>
        <p:grpSpPr>
          <a:xfrm>
            <a:off x="-8400" y="0"/>
            <a:ext cx="728475" cy="5163250"/>
            <a:chOff x="-8400" y="0"/>
            <a:chExt cx="728475" cy="5163250"/>
          </a:xfrm>
        </p:grpSpPr>
        <p:sp>
          <p:nvSpPr>
            <p:cNvPr id="88" name="Google Shape;88;p14"/>
            <p:cNvSpPr/>
            <p:nvPr/>
          </p:nvSpPr>
          <p:spPr>
            <a:xfrm rot="5400000">
              <a:off x="-1968300" y="2474950"/>
              <a:ext cx="4648200" cy="72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89" name="Google Shape;89;p14"/>
            <p:cNvSpPr/>
            <p:nvPr/>
          </p:nvSpPr>
          <p:spPr>
            <a:xfrm>
              <a:off x="-8325" y="0"/>
              <a:ext cx="728400" cy="6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90" name="Shape 90"/>
        <p:cNvGrpSpPr/>
        <p:nvPr/>
      </p:nvGrpSpPr>
      <p:grpSpPr>
        <a:xfrm>
          <a:off x="0" y="0"/>
          <a:ext cx="0" cy="0"/>
          <a:chOff x="0" y="0"/>
          <a:chExt cx="0" cy="0"/>
        </a:xfrm>
      </p:grpSpPr>
      <p:grpSp>
        <p:nvGrpSpPr>
          <p:cNvPr id="91" name="Google Shape;91;p15"/>
          <p:cNvGrpSpPr/>
          <p:nvPr/>
        </p:nvGrpSpPr>
        <p:grpSpPr>
          <a:xfrm rot="10800000">
            <a:off x="8415525" y="0"/>
            <a:ext cx="728475" cy="5163250"/>
            <a:chOff x="-8400" y="0"/>
            <a:chExt cx="728475" cy="5163250"/>
          </a:xfrm>
        </p:grpSpPr>
        <p:sp>
          <p:nvSpPr>
            <p:cNvPr id="92" name="Google Shape;92;p15"/>
            <p:cNvSpPr/>
            <p:nvPr/>
          </p:nvSpPr>
          <p:spPr>
            <a:xfrm rot="5400000">
              <a:off x="-1968300" y="2474950"/>
              <a:ext cx="4648200" cy="72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93" name="Google Shape;93;p15"/>
            <p:cNvSpPr/>
            <p:nvPr/>
          </p:nvSpPr>
          <p:spPr>
            <a:xfrm>
              <a:off x="-8325" y="0"/>
              <a:ext cx="728400" cy="6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94" name="Shape 94"/>
        <p:cNvGrpSpPr/>
        <p:nvPr/>
      </p:nvGrpSpPr>
      <p:grpSpPr>
        <a:xfrm>
          <a:off x="0" y="0"/>
          <a:ext cx="0" cy="0"/>
          <a:chOff x="0" y="0"/>
          <a:chExt cx="0" cy="0"/>
        </a:xfrm>
      </p:grpSpPr>
      <p:grpSp>
        <p:nvGrpSpPr>
          <p:cNvPr id="95" name="Google Shape;95;p16"/>
          <p:cNvGrpSpPr/>
          <p:nvPr/>
        </p:nvGrpSpPr>
        <p:grpSpPr>
          <a:xfrm rot="10800000">
            <a:off x="0" y="4830900"/>
            <a:ext cx="9144000" cy="312600"/>
            <a:chOff x="0" y="0"/>
            <a:chExt cx="9144000" cy="312600"/>
          </a:xfrm>
        </p:grpSpPr>
        <p:sp>
          <p:nvSpPr>
            <p:cNvPr id="96" name="Google Shape;96;p16"/>
            <p:cNvSpPr/>
            <p:nvPr/>
          </p:nvSpPr>
          <p:spPr>
            <a:xfrm>
              <a:off x="0" y="0"/>
              <a:ext cx="9144000" cy="31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97" name="Google Shape;97;p16"/>
            <p:cNvSpPr/>
            <p:nvPr/>
          </p:nvSpPr>
          <p:spPr>
            <a:xfrm>
              <a:off x="0" y="0"/>
              <a:ext cx="713100" cy="31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047175" y="2571975"/>
            <a:ext cx="4383600" cy="1210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hasCustomPrompt="1" idx="2" type="title"/>
          </p:nvPr>
        </p:nvSpPr>
        <p:spPr>
          <a:xfrm>
            <a:off x="4047175" y="1321975"/>
            <a:ext cx="13326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p:nvPr>
            <p:ph idx="3" type="pic"/>
          </p:nvPr>
        </p:nvSpPr>
        <p:spPr>
          <a:xfrm>
            <a:off x="713225" y="539500"/>
            <a:ext cx="2760600" cy="40644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body"/>
          </p:nvPr>
        </p:nvSpPr>
        <p:spPr>
          <a:xfrm>
            <a:off x="720000" y="1215750"/>
            <a:ext cx="7704000" cy="12240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grpSp>
        <p:nvGrpSpPr>
          <p:cNvPr id="21" name="Google Shape;21;p4"/>
          <p:cNvGrpSpPr/>
          <p:nvPr/>
        </p:nvGrpSpPr>
        <p:grpSpPr>
          <a:xfrm>
            <a:off x="0" y="0"/>
            <a:ext cx="9144000" cy="312600"/>
            <a:chOff x="0" y="0"/>
            <a:chExt cx="9144000" cy="312600"/>
          </a:xfrm>
        </p:grpSpPr>
        <p:sp>
          <p:nvSpPr>
            <p:cNvPr id="22" name="Google Shape;22;p4"/>
            <p:cNvSpPr/>
            <p:nvPr/>
          </p:nvSpPr>
          <p:spPr>
            <a:xfrm>
              <a:off x="0" y="0"/>
              <a:ext cx="9144000" cy="31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23" name="Google Shape;23;p4"/>
            <p:cNvSpPr/>
            <p:nvPr/>
          </p:nvSpPr>
          <p:spPr>
            <a:xfrm>
              <a:off x="0" y="0"/>
              <a:ext cx="713100" cy="31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subTitle"/>
          </p:nvPr>
        </p:nvSpPr>
        <p:spPr>
          <a:xfrm>
            <a:off x="5056151" y="2574154"/>
            <a:ext cx="2769000" cy="17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 name="Google Shape;27;p5"/>
          <p:cNvSpPr txBox="1"/>
          <p:nvPr>
            <p:ph idx="2" type="subTitle"/>
          </p:nvPr>
        </p:nvSpPr>
        <p:spPr>
          <a:xfrm>
            <a:off x="1318850" y="2574154"/>
            <a:ext cx="2769000" cy="175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 name="Google Shape;28;p5"/>
          <p:cNvSpPr txBox="1"/>
          <p:nvPr>
            <p:ph idx="3" type="subTitle"/>
          </p:nvPr>
        </p:nvSpPr>
        <p:spPr>
          <a:xfrm>
            <a:off x="1318850" y="1771900"/>
            <a:ext cx="27690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Raleway"/>
                <a:ea typeface="Raleway"/>
                <a:cs typeface="Raleway"/>
                <a:sym typeface="Raleway"/>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9" name="Google Shape;29;p5"/>
          <p:cNvSpPr txBox="1"/>
          <p:nvPr>
            <p:ph idx="4" type="subTitle"/>
          </p:nvPr>
        </p:nvSpPr>
        <p:spPr>
          <a:xfrm>
            <a:off x="5056153" y="1771900"/>
            <a:ext cx="27690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Raleway"/>
                <a:ea typeface="Raleway"/>
                <a:cs typeface="Raleway"/>
                <a:sym typeface="Raleway"/>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30" name="Google Shape;30;p5"/>
          <p:cNvGrpSpPr/>
          <p:nvPr/>
        </p:nvGrpSpPr>
        <p:grpSpPr>
          <a:xfrm>
            <a:off x="0" y="0"/>
            <a:ext cx="9144000" cy="312600"/>
            <a:chOff x="0" y="0"/>
            <a:chExt cx="9144000" cy="312600"/>
          </a:xfrm>
        </p:grpSpPr>
        <p:sp>
          <p:nvSpPr>
            <p:cNvPr id="31" name="Google Shape;31;p5"/>
            <p:cNvSpPr/>
            <p:nvPr/>
          </p:nvSpPr>
          <p:spPr>
            <a:xfrm>
              <a:off x="0" y="0"/>
              <a:ext cx="9144000" cy="31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32" name="Google Shape;32;p5"/>
            <p:cNvSpPr/>
            <p:nvPr/>
          </p:nvSpPr>
          <p:spPr>
            <a:xfrm>
              <a:off x="0" y="0"/>
              <a:ext cx="713100" cy="31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5" name="Google Shape;35;p6"/>
          <p:cNvGrpSpPr/>
          <p:nvPr/>
        </p:nvGrpSpPr>
        <p:grpSpPr>
          <a:xfrm>
            <a:off x="0" y="0"/>
            <a:ext cx="9144000" cy="312600"/>
            <a:chOff x="0" y="0"/>
            <a:chExt cx="9144000" cy="312600"/>
          </a:xfrm>
        </p:grpSpPr>
        <p:sp>
          <p:nvSpPr>
            <p:cNvPr id="36" name="Google Shape;36;p6"/>
            <p:cNvSpPr/>
            <p:nvPr/>
          </p:nvSpPr>
          <p:spPr>
            <a:xfrm>
              <a:off x="0" y="0"/>
              <a:ext cx="9144000" cy="31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37" name="Google Shape;37;p6"/>
            <p:cNvSpPr/>
            <p:nvPr/>
          </p:nvSpPr>
          <p:spPr>
            <a:xfrm>
              <a:off x="0" y="0"/>
              <a:ext cx="713100" cy="31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idx="1" type="subTitle"/>
          </p:nvPr>
        </p:nvSpPr>
        <p:spPr>
          <a:xfrm>
            <a:off x="811975" y="2001200"/>
            <a:ext cx="4294800" cy="22950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40" name="Google Shape;40;p7"/>
          <p:cNvSpPr txBox="1"/>
          <p:nvPr>
            <p:ph type="title"/>
          </p:nvPr>
        </p:nvSpPr>
        <p:spPr>
          <a:xfrm>
            <a:off x="811975" y="1017225"/>
            <a:ext cx="42948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p:nvPr>
            <p:ph idx="2" type="pic"/>
          </p:nvPr>
        </p:nvSpPr>
        <p:spPr>
          <a:xfrm>
            <a:off x="5643775" y="539500"/>
            <a:ext cx="2787000" cy="4064400"/>
          </a:xfrm>
          <a:prstGeom prst="rect">
            <a:avLst/>
          </a:prstGeom>
          <a:noFill/>
          <a:ln>
            <a:noFill/>
          </a:ln>
        </p:spPr>
      </p:sp>
      <p:grpSp>
        <p:nvGrpSpPr>
          <p:cNvPr id="42" name="Google Shape;42;p7"/>
          <p:cNvGrpSpPr/>
          <p:nvPr/>
        </p:nvGrpSpPr>
        <p:grpSpPr>
          <a:xfrm>
            <a:off x="0" y="0"/>
            <a:ext cx="9144000" cy="312600"/>
            <a:chOff x="0" y="0"/>
            <a:chExt cx="9144000" cy="312600"/>
          </a:xfrm>
        </p:grpSpPr>
        <p:sp>
          <p:nvSpPr>
            <p:cNvPr id="43" name="Google Shape;43;p7"/>
            <p:cNvSpPr/>
            <p:nvPr/>
          </p:nvSpPr>
          <p:spPr>
            <a:xfrm>
              <a:off x="0" y="0"/>
              <a:ext cx="9144000" cy="31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44" name="Google Shape;44;p7"/>
            <p:cNvSpPr/>
            <p:nvPr/>
          </p:nvSpPr>
          <p:spPr>
            <a:xfrm>
              <a:off x="0" y="0"/>
              <a:ext cx="713100" cy="31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7" name="Google Shape;47;p8"/>
          <p:cNvGrpSpPr/>
          <p:nvPr/>
        </p:nvGrpSpPr>
        <p:grpSpPr>
          <a:xfrm>
            <a:off x="-8400" y="0"/>
            <a:ext cx="728475" cy="5163250"/>
            <a:chOff x="-8400" y="0"/>
            <a:chExt cx="728475" cy="5163250"/>
          </a:xfrm>
        </p:grpSpPr>
        <p:sp>
          <p:nvSpPr>
            <p:cNvPr id="48" name="Google Shape;48;p8"/>
            <p:cNvSpPr/>
            <p:nvPr/>
          </p:nvSpPr>
          <p:spPr>
            <a:xfrm rot="5400000">
              <a:off x="-1968300" y="2474950"/>
              <a:ext cx="4648200" cy="72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49" name="Google Shape;49;p8"/>
            <p:cNvSpPr/>
            <p:nvPr/>
          </p:nvSpPr>
          <p:spPr>
            <a:xfrm>
              <a:off x="-8325" y="0"/>
              <a:ext cx="728400" cy="6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9"/>
          <p:cNvSpPr txBox="1"/>
          <p:nvPr>
            <p:ph type="title"/>
          </p:nvPr>
        </p:nvSpPr>
        <p:spPr>
          <a:xfrm>
            <a:off x="2135550" y="1189100"/>
            <a:ext cx="4872900" cy="1964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2" name="Google Shape;52;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53" name="Google Shape;53;p9"/>
          <p:cNvGrpSpPr/>
          <p:nvPr/>
        </p:nvGrpSpPr>
        <p:grpSpPr>
          <a:xfrm>
            <a:off x="-8400" y="0"/>
            <a:ext cx="728475" cy="5163250"/>
            <a:chOff x="-8400" y="0"/>
            <a:chExt cx="728475" cy="5163250"/>
          </a:xfrm>
        </p:grpSpPr>
        <p:sp>
          <p:nvSpPr>
            <p:cNvPr id="54" name="Google Shape;54;p9"/>
            <p:cNvSpPr/>
            <p:nvPr/>
          </p:nvSpPr>
          <p:spPr>
            <a:xfrm rot="5400000">
              <a:off x="-1968300" y="2474950"/>
              <a:ext cx="4648200" cy="72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55" name="Google Shape;55;p9"/>
            <p:cNvSpPr/>
            <p:nvPr/>
          </p:nvSpPr>
          <p:spPr>
            <a:xfrm>
              <a:off x="-8325" y="0"/>
              <a:ext cx="728400" cy="6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p:nvPr>
            <p:ph idx="2" type="pic"/>
          </p:nvPr>
        </p:nvSpPr>
        <p:spPr>
          <a:xfrm>
            <a:off x="0" y="0"/>
            <a:ext cx="9144000" cy="5143500"/>
          </a:xfrm>
          <a:prstGeom prst="rect">
            <a:avLst/>
          </a:prstGeom>
          <a:noFill/>
          <a:ln>
            <a:noFill/>
          </a:ln>
        </p:spPr>
      </p:sp>
      <p:sp>
        <p:nvSpPr>
          <p:cNvPr id="58" name="Google Shape;58;p10"/>
          <p:cNvSpPr txBox="1"/>
          <p:nvPr>
            <p:ph type="title"/>
          </p:nvPr>
        </p:nvSpPr>
        <p:spPr>
          <a:xfrm>
            <a:off x="720000" y="4014450"/>
            <a:ext cx="7704000" cy="5727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indent="-304800" lvl="1" marL="9144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indent="-304800" lvl="2" marL="13716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indent="-304800" lvl="3" marL="1828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indent="-304800" lvl="4" marL="22860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indent="-304800" lvl="5" marL="27432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indent="-304800" lvl="6" marL="32004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indent="-304800" lvl="7" marL="36576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indent="-304800" lvl="8" marL="411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www.wef.org/globalassets/assets-wef/direct-download-library/public/03---resources/wsec-2017-fs-022-liquid-stream-fundamentals--clarification-sedimentation_final.pdf" TargetMode="External"/><Relationship Id="rId10" Type="http://schemas.openxmlformats.org/officeDocument/2006/relationships/hyperlink" Target="https://www.youtube.com/watch?v=snVkTBzUWDY" TargetMode="External"/><Relationship Id="rId13" Type="http://schemas.openxmlformats.org/officeDocument/2006/relationships/hyperlink" Target="https://clearwaterind.com/how-sedimentation-water-treatment-works-and-how-to-make-it-efficient/" TargetMode="External"/><Relationship Id="rId12" Type="http://schemas.openxmlformats.org/officeDocument/2006/relationships/hyperlink" Target="https://www.mrwa.com/WaterWorksMnl/Chapter%2013%20Sedmentation.pdf"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accumaxlab.com/clinical-centrifuges-advancing-modern-science/" TargetMode="External"/><Relationship Id="rId4" Type="http://schemas.openxmlformats.org/officeDocument/2006/relationships/hyperlink" Target="https://www.geeksforgeeks.org/sedimentation/#google_vignette" TargetMode="External"/><Relationship Id="rId9" Type="http://schemas.openxmlformats.org/officeDocument/2006/relationships/hyperlink" Target="https://www.sigmaaldrich.com/US/en/technical-documents/technical-article/protein-biology/protein-pulldown/centrifugation-basics?srsltid=AfmBOopYYE38VAT-VvxJZ2c1-UrscvJKPjNddx5DDlOro4diIeEdvhKb" TargetMode="External"/><Relationship Id="rId15" Type="http://schemas.openxmlformats.org/officeDocument/2006/relationships/hyperlink" Target="https://www.flottweg.com/wiki/separation-technology/sedimentation-speed/" TargetMode="External"/><Relationship Id="rId14" Type="http://schemas.openxmlformats.org/officeDocument/2006/relationships/hyperlink" Target="https://www.netsolwater.com/what-are-the-different-types-of-sedimentation-tanks.php?blog=2531&amp;srsltid=AfmBOopYfUqNjjI-KGQq2xBA_1WCmar6Bag9EALNsvZsC_Y5_k4Uxnfs" TargetMode="External"/><Relationship Id="rId5" Type="http://schemas.openxmlformats.org/officeDocument/2006/relationships/hyperlink" Target="https://evsujpiche.wordpress.com/wp-content/uploads/2014/06/unit-operations-of-chemical-engineering-5th-ed-mccabe-and-smith.pdf" TargetMode="External"/><Relationship Id="rId6" Type="http://schemas.openxmlformats.org/officeDocument/2006/relationships/hyperlink" Target="https://www.eng.uc.edu/~beaucag/Classes/ChEThermoBeaucage/Books/(McGraw-Hill%20Chemical%20Engineering)%20C.%20Judson%20King%20-%20Separation%20Processes-McGraw-Hill%20(1980).pdf" TargetMode="External"/><Relationship Id="rId7" Type="http://schemas.openxmlformats.org/officeDocument/2006/relationships/hyperlink" Target="https://dolphincentrifuge.com/industrial-centrifuge/" TargetMode="External"/><Relationship Id="rId8" Type="http://schemas.openxmlformats.org/officeDocument/2006/relationships/hyperlink" Target="https://filtrationservices.co.uk/centrifuge-filtr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gif"/><Relationship Id="rId5" Type="http://schemas.openxmlformats.org/officeDocument/2006/relationships/hyperlink" Target="https://dolphincentrifuge.com/industrial-centrifu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gif"/><Relationship Id="rId5" Type="http://schemas.openxmlformats.org/officeDocument/2006/relationships/hyperlink" Target="https://dolphincentrifuge.com/industrial-centrifu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s://www.mrwa.com/WaterWorksMnl/Chapter%2013%20Sedmentatio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hyperlink" Target="https://www.mrwa.com/WaterWorksMnl/Chapter%2013%20Sedmentation.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hyperlink" Target="https://www.flottweg.com/wiki/separation-technology/sedimentation-spe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www.youtube.com/watch?v=snVkTBzUWDY" TargetMode="External"/><Relationship Id="rId5" Type="http://schemas.openxmlformats.org/officeDocument/2006/relationships/image" Target="../media/image10.jpg"/><Relationship Id="rId6" Type="http://schemas.openxmlformats.org/officeDocument/2006/relationships/hyperlink" Target="https://www.youtube.com/watch?v=snVkTBzUWD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7"/>
          <p:cNvSpPr txBox="1"/>
          <p:nvPr>
            <p:ph type="ctrTitle"/>
          </p:nvPr>
        </p:nvSpPr>
        <p:spPr>
          <a:xfrm>
            <a:off x="1355125" y="814525"/>
            <a:ext cx="6350100" cy="260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Centrifugation &amp; Sedimentation</a:t>
            </a:r>
            <a:endParaRPr b="0"/>
          </a:p>
        </p:txBody>
      </p:sp>
      <p:sp>
        <p:nvSpPr>
          <p:cNvPr id="103" name="Google Shape;103;p17"/>
          <p:cNvSpPr txBox="1"/>
          <p:nvPr>
            <p:ph idx="1" type="subTitle"/>
          </p:nvPr>
        </p:nvSpPr>
        <p:spPr>
          <a:xfrm>
            <a:off x="1355125" y="3745850"/>
            <a:ext cx="45288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Theory &amp; Non-Aspen Simulation</a:t>
            </a:r>
            <a:endParaRPr/>
          </a:p>
        </p:txBody>
      </p:sp>
      <p:cxnSp>
        <p:nvCxnSpPr>
          <p:cNvPr id="104" name="Google Shape;104;p17"/>
          <p:cNvCxnSpPr/>
          <p:nvPr/>
        </p:nvCxnSpPr>
        <p:spPr>
          <a:xfrm>
            <a:off x="1431100" y="3636300"/>
            <a:ext cx="58350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720000" y="539500"/>
            <a:ext cx="826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Centrifugation &amp; Sedimentation Applications</a:t>
            </a:r>
            <a:endParaRPr/>
          </a:p>
        </p:txBody>
      </p:sp>
      <p:sp>
        <p:nvSpPr>
          <p:cNvPr id="203" name="Google Shape;203;p26"/>
          <p:cNvSpPr txBox="1"/>
          <p:nvPr>
            <p:ph idx="1" type="body"/>
          </p:nvPr>
        </p:nvSpPr>
        <p:spPr>
          <a:xfrm>
            <a:off x="330750" y="1623000"/>
            <a:ext cx="7887300" cy="2440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Separate cells from media</a:t>
            </a:r>
            <a:endParaRPr sz="1600"/>
          </a:p>
          <a:p>
            <a:pPr indent="-330200" lvl="0" marL="457200" rtl="0" algn="l">
              <a:spcBef>
                <a:spcPts val="0"/>
              </a:spcBef>
              <a:spcAft>
                <a:spcPts val="0"/>
              </a:spcAft>
              <a:buSzPts val="1600"/>
              <a:buChar char="-"/>
            </a:pPr>
            <a:r>
              <a:rPr lang="en" sz="1600"/>
              <a:t>Recovery of 2-phase material</a:t>
            </a:r>
            <a:endParaRPr sz="1600"/>
          </a:p>
          <a:p>
            <a:pPr indent="-330200" lvl="0" marL="457200" rtl="0" algn="l">
              <a:spcBef>
                <a:spcPts val="0"/>
              </a:spcBef>
              <a:spcAft>
                <a:spcPts val="0"/>
              </a:spcAft>
              <a:buSzPts val="1600"/>
              <a:buChar char="-"/>
            </a:pPr>
            <a:r>
              <a:rPr lang="en" sz="1600"/>
              <a:t>Common step in industrial applications to isolate a single solid phase after adding reactant</a:t>
            </a:r>
            <a:endParaRPr sz="1600"/>
          </a:p>
          <a:p>
            <a:pPr indent="-330200" lvl="0" marL="457200" rtl="0" algn="l">
              <a:spcBef>
                <a:spcPts val="0"/>
              </a:spcBef>
              <a:spcAft>
                <a:spcPts val="0"/>
              </a:spcAft>
              <a:buSzPts val="1600"/>
              <a:buChar char="-"/>
            </a:pPr>
            <a:r>
              <a:rPr lang="en" sz="1600"/>
              <a:t>Used to wash particles</a:t>
            </a:r>
            <a:endParaRPr sz="1600"/>
          </a:p>
          <a:p>
            <a:pPr indent="-330200" lvl="0" marL="457200" rtl="0" algn="l">
              <a:spcBef>
                <a:spcPts val="0"/>
              </a:spcBef>
              <a:spcAft>
                <a:spcPts val="0"/>
              </a:spcAft>
              <a:buSzPts val="1600"/>
              <a:buChar char="-"/>
            </a:pPr>
            <a:r>
              <a:rPr lang="en" sz="1600"/>
              <a:t>Wastewater treatment</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720000" y="21016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00"/>
              <a:t>Thank you!</a:t>
            </a:r>
            <a:endParaRPr sz="3400"/>
          </a:p>
          <a:p>
            <a:pPr indent="0" lvl="0" marL="0" rtl="0" algn="ctr">
              <a:spcBef>
                <a:spcPts val="0"/>
              </a:spcBef>
              <a:spcAft>
                <a:spcPts val="0"/>
              </a:spcAft>
              <a:buNone/>
            </a:pPr>
            <a:r>
              <a:rPr lang="en" sz="3400"/>
              <a:t>Questions?</a:t>
            </a: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214" name="Google Shape;214;p28"/>
          <p:cNvSpPr txBox="1"/>
          <p:nvPr>
            <p:ph idx="1" type="body"/>
          </p:nvPr>
        </p:nvSpPr>
        <p:spPr>
          <a:xfrm>
            <a:off x="311700" y="1017725"/>
            <a:ext cx="7887300" cy="3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hlinkClick r:id="rId3"/>
              </a:rPr>
              <a:t>https://www.accumaxlab.com/clinical-centrifuges-advancing-modern-science/</a:t>
            </a:r>
            <a:r>
              <a:rPr lang="en" sz="1100"/>
              <a:t> </a:t>
            </a:r>
            <a:endParaRPr sz="1100"/>
          </a:p>
          <a:p>
            <a:pPr indent="0" lvl="0" marL="0" rtl="0" algn="l">
              <a:spcBef>
                <a:spcPts val="0"/>
              </a:spcBef>
              <a:spcAft>
                <a:spcPts val="0"/>
              </a:spcAft>
              <a:buNone/>
            </a:pPr>
            <a:r>
              <a:rPr lang="en" sz="1100" u="sng">
                <a:hlinkClick r:id="rId4"/>
              </a:rPr>
              <a:t>https://www.geeksforgeeks.org/sedimentation/#google_vignette</a:t>
            </a:r>
            <a:r>
              <a:rPr lang="en" sz="1100"/>
              <a:t> </a:t>
            </a:r>
            <a:endParaRPr sz="1100"/>
          </a:p>
          <a:p>
            <a:pPr indent="0" lvl="0" marL="0" rtl="0" algn="l">
              <a:spcBef>
                <a:spcPts val="0"/>
              </a:spcBef>
              <a:spcAft>
                <a:spcPts val="0"/>
              </a:spcAft>
              <a:buNone/>
            </a:pPr>
            <a:r>
              <a:rPr lang="en" sz="1100" u="sng">
                <a:hlinkClick r:id="rId5"/>
              </a:rPr>
              <a:t>https://evsujpiche.wordpress.com/wp-content/uploads/2014/06/unit-operations-of-chemical-engineering-5th-ed-mccabe-and-smith.pdf</a:t>
            </a:r>
            <a:endParaRPr sz="1100"/>
          </a:p>
          <a:p>
            <a:pPr indent="0" lvl="0" marL="0" rtl="0" algn="l">
              <a:spcBef>
                <a:spcPts val="0"/>
              </a:spcBef>
              <a:spcAft>
                <a:spcPts val="0"/>
              </a:spcAft>
              <a:buNone/>
            </a:pPr>
            <a:r>
              <a:rPr lang="en" sz="1100" u="sng">
                <a:hlinkClick r:id="rId6"/>
              </a:rPr>
              <a:t>https://www.eng.uc.edu/~beaucag/Classes/ChEThermoBeaucage/Books/(McGraw-Hill%20Chemical%20Engineering)%20C.%20Judson%20King%20-%20Separation%20Processes-McGraw-Hill%20(1980).pdf</a:t>
            </a:r>
            <a:endParaRPr sz="1100"/>
          </a:p>
          <a:p>
            <a:pPr indent="0" lvl="0" marL="0" marR="76200" rtl="0" algn="l">
              <a:lnSpc>
                <a:spcPct val="135000"/>
              </a:lnSpc>
              <a:spcBef>
                <a:spcPts val="0"/>
              </a:spcBef>
              <a:spcAft>
                <a:spcPts val="0"/>
              </a:spcAft>
              <a:buNone/>
            </a:pPr>
            <a:r>
              <a:rPr lang="en" sz="1100" u="sng">
                <a:hlinkClick r:id="rId7"/>
              </a:rPr>
              <a:t>https://dolphincentrifuge.com/industrial-centrifuge/</a:t>
            </a:r>
            <a:r>
              <a:rPr lang="en" sz="1100"/>
              <a:t> </a:t>
            </a:r>
            <a:endParaRPr sz="1100"/>
          </a:p>
          <a:p>
            <a:pPr indent="0" lvl="0" marL="0" marR="76200" rtl="0" algn="l">
              <a:lnSpc>
                <a:spcPct val="135000"/>
              </a:lnSpc>
              <a:spcBef>
                <a:spcPts val="0"/>
              </a:spcBef>
              <a:spcAft>
                <a:spcPts val="0"/>
              </a:spcAft>
              <a:buNone/>
            </a:pPr>
            <a:r>
              <a:rPr lang="en" sz="1100" u="sng">
                <a:hlinkClick r:id="rId8"/>
              </a:rPr>
              <a:t>https://filtrationservices.co.uk/centrifuge-filtration/</a:t>
            </a:r>
            <a:r>
              <a:rPr lang="en" sz="1100"/>
              <a:t> </a:t>
            </a:r>
            <a:endParaRPr sz="1100"/>
          </a:p>
          <a:p>
            <a:pPr indent="0" lvl="0" marL="0" marR="76200" rtl="0" algn="l">
              <a:lnSpc>
                <a:spcPct val="135000"/>
              </a:lnSpc>
              <a:spcBef>
                <a:spcPts val="0"/>
              </a:spcBef>
              <a:spcAft>
                <a:spcPts val="0"/>
              </a:spcAft>
              <a:buNone/>
            </a:pPr>
            <a:r>
              <a:rPr lang="en" sz="1100" u="sng">
                <a:hlinkClick r:id="rId9"/>
              </a:rPr>
              <a:t>https://www.sigmaaldrich.com/US/en/technical-documents/technical-article/protein-biology/protein-pulldown/centrifugation-basics?srsltid=AfmBOopYYE38VAT-VvxJZ2c1-UrscvJKPjNddx5DDlOro4diIeEdvhKb</a:t>
            </a:r>
            <a:r>
              <a:rPr lang="en" sz="1100"/>
              <a:t> </a:t>
            </a:r>
            <a:endParaRPr sz="1100"/>
          </a:p>
          <a:p>
            <a:pPr indent="0" lvl="0" marL="0" marR="76200" rtl="0" algn="l">
              <a:lnSpc>
                <a:spcPct val="135000"/>
              </a:lnSpc>
              <a:spcBef>
                <a:spcPts val="0"/>
              </a:spcBef>
              <a:spcAft>
                <a:spcPts val="0"/>
              </a:spcAft>
              <a:buNone/>
            </a:pPr>
            <a:r>
              <a:rPr lang="en" sz="1100" u="sng">
                <a:hlinkClick r:id="rId10"/>
              </a:rPr>
              <a:t>https://www.youtube.com/watch?v=snVkTBzUWDY</a:t>
            </a:r>
            <a:r>
              <a:rPr lang="en" sz="1100"/>
              <a:t> </a:t>
            </a:r>
            <a:endParaRPr sz="1100"/>
          </a:p>
          <a:p>
            <a:pPr indent="0" lvl="0" marL="0" marR="76200" rtl="0" algn="l">
              <a:lnSpc>
                <a:spcPct val="135000"/>
              </a:lnSpc>
              <a:spcBef>
                <a:spcPts val="0"/>
              </a:spcBef>
              <a:spcAft>
                <a:spcPts val="0"/>
              </a:spcAft>
              <a:buNone/>
            </a:pPr>
            <a:r>
              <a:rPr lang="en" sz="1100" u="sng">
                <a:hlinkClick r:id="rId11"/>
              </a:rPr>
              <a:t>https://www.wef.org/globalassets/assets-wef/direct-download-library/public/03---resources/wsec-2017-fs-022-liquid-stream-fundamentals--clarification-sedimentation_final.pdf</a:t>
            </a:r>
            <a:endParaRPr sz="1100"/>
          </a:p>
          <a:p>
            <a:pPr indent="0" lvl="0" marL="0" marR="76200" rtl="0" algn="l">
              <a:lnSpc>
                <a:spcPct val="135000"/>
              </a:lnSpc>
              <a:spcBef>
                <a:spcPts val="0"/>
              </a:spcBef>
              <a:spcAft>
                <a:spcPts val="0"/>
              </a:spcAft>
              <a:buNone/>
            </a:pPr>
            <a:r>
              <a:rPr lang="en" sz="1100" u="sng">
                <a:hlinkClick r:id="rId12"/>
              </a:rPr>
              <a:t>https://www.mrwa.com/WaterWorksMnl/Chapter%2013%20Sedmentation.pdf</a:t>
            </a:r>
            <a:endParaRPr sz="1100"/>
          </a:p>
          <a:p>
            <a:pPr indent="0" lvl="0" marL="0" marR="76200" rtl="0" algn="l">
              <a:lnSpc>
                <a:spcPct val="135000"/>
              </a:lnSpc>
              <a:spcBef>
                <a:spcPts val="0"/>
              </a:spcBef>
              <a:spcAft>
                <a:spcPts val="0"/>
              </a:spcAft>
              <a:buNone/>
            </a:pPr>
            <a:r>
              <a:rPr lang="en" sz="1100" u="sng">
                <a:hlinkClick r:id="rId13"/>
              </a:rPr>
              <a:t>https://clearwaterind.com/how-sedimentation-water-treatment-works-and-how-to-make-it-efficient/</a:t>
            </a:r>
            <a:endParaRPr sz="1100"/>
          </a:p>
          <a:p>
            <a:pPr indent="0" lvl="0" marL="0" marR="76200" rtl="0" algn="l">
              <a:lnSpc>
                <a:spcPct val="135000"/>
              </a:lnSpc>
              <a:spcBef>
                <a:spcPts val="0"/>
              </a:spcBef>
              <a:spcAft>
                <a:spcPts val="0"/>
              </a:spcAft>
              <a:buNone/>
            </a:pPr>
            <a:r>
              <a:rPr lang="en" sz="1100" u="sng">
                <a:hlinkClick r:id="rId14"/>
              </a:rPr>
              <a:t>https://www.netsolwater.com/what-are-the-different-types-of-sedimentation-tanks.php?blog=2531&amp;srsltid=AfmBOopYfUqNjjI-KGQq2xBA_1WCmar6Bag9EALNsvZsC_Y5_k4Uxnfs</a:t>
            </a:r>
            <a:endParaRPr sz="1100"/>
          </a:p>
          <a:p>
            <a:pPr indent="0" lvl="0" marL="0" marR="76200" rtl="0" algn="l">
              <a:lnSpc>
                <a:spcPct val="135000"/>
              </a:lnSpc>
              <a:spcBef>
                <a:spcPts val="0"/>
              </a:spcBef>
              <a:spcAft>
                <a:spcPts val="0"/>
              </a:spcAft>
              <a:buNone/>
            </a:pPr>
            <a:r>
              <a:rPr lang="en" sz="1100" u="sng">
                <a:hlinkClick r:id="rId15"/>
              </a:rPr>
              <a:t>https://www.flottweg.com/wiki/separation-technology/sedimentation-speed/</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they used for?</a:t>
            </a:r>
            <a:endParaRPr/>
          </a:p>
        </p:txBody>
      </p:sp>
      <p:sp>
        <p:nvSpPr>
          <p:cNvPr id="110" name="Google Shape;110;p18"/>
          <p:cNvSpPr txBox="1"/>
          <p:nvPr>
            <p:ph idx="1" type="body"/>
          </p:nvPr>
        </p:nvSpPr>
        <p:spPr>
          <a:xfrm>
            <a:off x="311700" y="1152475"/>
            <a:ext cx="8520600" cy="783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Mechanical separation processes used to separate heterogeneous liquid+solid mixtures</a:t>
            </a:r>
            <a:endParaRPr sz="1400"/>
          </a:p>
          <a:p>
            <a:pPr indent="-317500" lvl="0" marL="457200" rtl="0" algn="l">
              <a:spcBef>
                <a:spcPts val="0"/>
              </a:spcBef>
              <a:spcAft>
                <a:spcPts val="0"/>
              </a:spcAft>
              <a:buSzPts val="1400"/>
              <a:buChar char="-"/>
            </a:pPr>
            <a:r>
              <a:rPr lang="en" sz="1400"/>
              <a:t>Can be both a continuous process or a batch process </a:t>
            </a:r>
            <a:endParaRPr sz="1400"/>
          </a:p>
        </p:txBody>
      </p:sp>
      <p:sp>
        <p:nvSpPr>
          <p:cNvPr id="111" name="Google Shape;111;p18"/>
          <p:cNvSpPr txBox="1"/>
          <p:nvPr>
            <p:ph idx="1" type="body"/>
          </p:nvPr>
        </p:nvSpPr>
        <p:spPr>
          <a:xfrm>
            <a:off x="311700" y="1974650"/>
            <a:ext cx="3999900" cy="25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Sedimentation</a:t>
            </a:r>
            <a:endParaRPr sz="1400"/>
          </a:p>
          <a:p>
            <a:pPr indent="-317500" lvl="0" marL="457200" rtl="0" algn="l">
              <a:spcBef>
                <a:spcPts val="0"/>
              </a:spcBef>
              <a:spcAft>
                <a:spcPts val="0"/>
              </a:spcAft>
              <a:buSzPts val="1400"/>
              <a:buChar char="-"/>
            </a:pPr>
            <a:r>
              <a:rPr lang="en" sz="1400"/>
              <a:t>Driven by gravity</a:t>
            </a:r>
            <a:endParaRPr sz="1400"/>
          </a:p>
          <a:p>
            <a:pPr indent="-317500" lvl="0" marL="457200" rtl="0" algn="l">
              <a:spcBef>
                <a:spcPts val="0"/>
              </a:spcBef>
              <a:spcAft>
                <a:spcPts val="0"/>
              </a:spcAft>
              <a:buSzPts val="1400"/>
              <a:buChar char="-"/>
            </a:pPr>
            <a:r>
              <a:rPr lang="en" sz="1400"/>
              <a:t>Slow separation of large particles</a:t>
            </a:r>
            <a:endParaRPr sz="1400"/>
          </a:p>
          <a:p>
            <a:pPr indent="0" lvl="0" marL="0" rtl="0" algn="l">
              <a:spcBef>
                <a:spcPts val="0"/>
              </a:spcBef>
              <a:spcAft>
                <a:spcPts val="0"/>
              </a:spcAft>
              <a:buNone/>
            </a:pPr>
            <a:r>
              <a:t/>
            </a:r>
            <a:endParaRPr sz="1400"/>
          </a:p>
        </p:txBody>
      </p:sp>
      <p:sp>
        <p:nvSpPr>
          <p:cNvPr id="112" name="Google Shape;112;p18"/>
          <p:cNvSpPr txBox="1"/>
          <p:nvPr>
            <p:ph idx="4294967295" type="body"/>
          </p:nvPr>
        </p:nvSpPr>
        <p:spPr>
          <a:xfrm>
            <a:off x="4832400" y="1936375"/>
            <a:ext cx="3999900" cy="28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Centrifugation</a:t>
            </a:r>
            <a:endParaRPr sz="1400"/>
          </a:p>
          <a:p>
            <a:pPr indent="-317500" lvl="0" marL="457200" rtl="0" algn="l">
              <a:spcBef>
                <a:spcPts val="0"/>
              </a:spcBef>
              <a:spcAft>
                <a:spcPts val="0"/>
              </a:spcAft>
              <a:buSzPts val="1400"/>
              <a:buChar char="-"/>
            </a:pPr>
            <a:r>
              <a:rPr lang="en" sz="1400"/>
              <a:t>Driven by centrifugal force</a:t>
            </a:r>
            <a:endParaRPr sz="1400"/>
          </a:p>
          <a:p>
            <a:pPr indent="-317500" lvl="0" marL="457200" rtl="0" algn="l">
              <a:spcBef>
                <a:spcPts val="0"/>
              </a:spcBef>
              <a:spcAft>
                <a:spcPts val="0"/>
              </a:spcAft>
              <a:buSzPts val="1400"/>
              <a:buChar char="-"/>
            </a:pPr>
            <a:r>
              <a:rPr lang="en" sz="1400"/>
              <a:t>Fast separation of small particles</a:t>
            </a:r>
            <a:endParaRPr sz="1400"/>
          </a:p>
        </p:txBody>
      </p:sp>
      <p:pic>
        <p:nvPicPr>
          <p:cNvPr id="113" name="Google Shape;113;p18"/>
          <p:cNvPicPr preferRelativeResize="0"/>
          <p:nvPr/>
        </p:nvPicPr>
        <p:blipFill>
          <a:blip r:embed="rId3">
            <a:alphaModFix/>
          </a:blip>
          <a:stretch>
            <a:fillRect/>
          </a:stretch>
        </p:blipFill>
        <p:spPr>
          <a:xfrm>
            <a:off x="4832400" y="2807800"/>
            <a:ext cx="3999900" cy="1999950"/>
          </a:xfrm>
          <a:prstGeom prst="rect">
            <a:avLst/>
          </a:prstGeom>
          <a:noFill/>
          <a:ln>
            <a:noFill/>
          </a:ln>
        </p:spPr>
      </p:pic>
      <p:pic>
        <p:nvPicPr>
          <p:cNvPr id="114" name="Google Shape;114;p18"/>
          <p:cNvPicPr preferRelativeResize="0"/>
          <p:nvPr/>
        </p:nvPicPr>
        <p:blipFill>
          <a:blip r:embed="rId4">
            <a:alphaModFix/>
          </a:blip>
          <a:stretch>
            <a:fillRect/>
          </a:stretch>
        </p:blipFill>
        <p:spPr>
          <a:xfrm>
            <a:off x="228150" y="2807800"/>
            <a:ext cx="4083450" cy="2041725"/>
          </a:xfrm>
          <a:prstGeom prst="rect">
            <a:avLst/>
          </a:prstGeom>
          <a:noFill/>
          <a:ln>
            <a:noFill/>
          </a:ln>
        </p:spPr>
      </p:pic>
      <p:sp>
        <p:nvSpPr>
          <p:cNvPr id="115" name="Google Shape;115;p18"/>
          <p:cNvSpPr txBox="1"/>
          <p:nvPr/>
        </p:nvSpPr>
        <p:spPr>
          <a:xfrm>
            <a:off x="5278250" y="4807750"/>
            <a:ext cx="4083600" cy="1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1"/>
                </a:solidFill>
                <a:latin typeface="Didact Gothic"/>
                <a:ea typeface="Didact Gothic"/>
                <a:cs typeface="Didact Gothic"/>
                <a:sym typeface="Didact Gothic"/>
              </a:rPr>
              <a:t>https://www.accumaxlab.com/clinical-centrifuges-advancing-modern-science/ </a:t>
            </a:r>
            <a:endParaRPr sz="600">
              <a:solidFill>
                <a:schemeClr val="dk1"/>
              </a:solidFill>
              <a:latin typeface="Didact Gothic"/>
              <a:ea typeface="Didact Gothic"/>
              <a:cs typeface="Didact Gothic"/>
              <a:sym typeface="Didact Gothic"/>
            </a:endParaRPr>
          </a:p>
        </p:txBody>
      </p:sp>
      <p:sp>
        <p:nvSpPr>
          <p:cNvPr id="116" name="Google Shape;116;p18"/>
          <p:cNvSpPr txBox="1"/>
          <p:nvPr/>
        </p:nvSpPr>
        <p:spPr>
          <a:xfrm>
            <a:off x="1099200" y="4769650"/>
            <a:ext cx="2424900" cy="2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1"/>
                </a:solidFill>
                <a:latin typeface="Didact Gothic"/>
                <a:ea typeface="Didact Gothic"/>
                <a:cs typeface="Didact Gothic"/>
                <a:sym typeface="Didact Gothic"/>
              </a:rPr>
              <a:t>https://www.geeksforgeeks.org/sedimentation/#google_vignette </a:t>
            </a:r>
            <a:endParaRPr sz="600">
              <a:solidFill>
                <a:schemeClr val="dk1"/>
              </a:solidFill>
              <a:latin typeface="Didact Gothic"/>
              <a:ea typeface="Didact Gothic"/>
              <a:cs typeface="Didact Gothic"/>
              <a:sym typeface="Didact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720000" y="348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Industrial Centrifuges</a:t>
            </a:r>
            <a:endParaRPr/>
          </a:p>
        </p:txBody>
      </p:sp>
      <p:sp>
        <p:nvSpPr>
          <p:cNvPr id="122" name="Google Shape;122;p19"/>
          <p:cNvSpPr txBox="1"/>
          <p:nvPr>
            <p:ph idx="4294967295" type="subTitle"/>
          </p:nvPr>
        </p:nvSpPr>
        <p:spPr>
          <a:xfrm>
            <a:off x="973225" y="1035438"/>
            <a:ext cx="21825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800">
                <a:latin typeface="Poppins"/>
                <a:ea typeface="Poppins"/>
                <a:cs typeface="Poppins"/>
                <a:sym typeface="Poppins"/>
              </a:rPr>
              <a:t>Filtration Type</a:t>
            </a:r>
            <a:endParaRPr b="1" sz="1800">
              <a:latin typeface="Poppins"/>
              <a:ea typeface="Poppins"/>
              <a:cs typeface="Poppins"/>
              <a:sym typeface="Poppins"/>
            </a:endParaRPr>
          </a:p>
        </p:txBody>
      </p:sp>
      <p:sp>
        <p:nvSpPr>
          <p:cNvPr id="123" name="Google Shape;123;p19"/>
          <p:cNvSpPr txBox="1"/>
          <p:nvPr>
            <p:ph idx="4294967295" type="subTitle"/>
          </p:nvPr>
        </p:nvSpPr>
        <p:spPr>
          <a:xfrm>
            <a:off x="754525" y="2719100"/>
            <a:ext cx="3835800" cy="554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Liquid passes through by force and solids are retained in a filter </a:t>
            </a:r>
            <a:endParaRPr sz="1400">
              <a:solidFill>
                <a:srgbClr val="000000"/>
              </a:solidFill>
            </a:endParaRPr>
          </a:p>
          <a:p>
            <a:pPr indent="0" lvl="0" marL="0" rtl="0" algn="l">
              <a:lnSpc>
                <a:spcPct val="115000"/>
              </a:lnSpc>
              <a:spcBef>
                <a:spcPts val="1200"/>
              </a:spcBef>
              <a:spcAft>
                <a:spcPts val="0"/>
              </a:spcAft>
              <a:buNone/>
            </a:pPr>
            <a:r>
              <a:rPr lang="en" sz="1400">
                <a:solidFill>
                  <a:srgbClr val="000000"/>
                </a:solidFill>
              </a:rPr>
              <a:t>Examples:</a:t>
            </a:r>
            <a:endParaRPr sz="1400">
              <a:solidFill>
                <a:srgbClr val="000000"/>
              </a:solidFill>
            </a:endParaRPr>
          </a:p>
          <a:p>
            <a:pPr indent="-317500" lvl="0" marL="457200" rtl="0" algn="l">
              <a:lnSpc>
                <a:spcPct val="115000"/>
              </a:lnSpc>
              <a:spcBef>
                <a:spcPts val="1200"/>
              </a:spcBef>
              <a:spcAft>
                <a:spcPts val="0"/>
              </a:spcAft>
              <a:buClr>
                <a:srgbClr val="000000"/>
              </a:buClr>
              <a:buSzPts val="1400"/>
              <a:buFont typeface="Didact Gothic"/>
              <a:buChar char="-"/>
            </a:pPr>
            <a:r>
              <a:rPr lang="en" sz="1400">
                <a:solidFill>
                  <a:srgbClr val="000000"/>
                </a:solidFill>
              </a:rPr>
              <a:t>Vertical</a:t>
            </a:r>
            <a:endParaRPr sz="1400">
              <a:solidFill>
                <a:srgbClr val="000000"/>
              </a:solidFill>
            </a:endParaRPr>
          </a:p>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Pusher</a:t>
            </a:r>
            <a:endParaRPr sz="1400">
              <a:solidFill>
                <a:srgbClr val="000000"/>
              </a:solidFill>
            </a:endParaRPr>
          </a:p>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Basket</a:t>
            </a:r>
            <a:endParaRPr sz="1400">
              <a:solidFill>
                <a:srgbClr val="000000"/>
              </a:solidFill>
            </a:endParaRPr>
          </a:p>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Peeler</a:t>
            </a:r>
            <a:endParaRPr sz="1400">
              <a:solidFill>
                <a:srgbClr val="000000"/>
              </a:solidFill>
            </a:endParaRPr>
          </a:p>
          <a:p>
            <a:pPr indent="0" lvl="0" marL="0" rtl="0" algn="r">
              <a:spcBef>
                <a:spcPts val="1200"/>
              </a:spcBef>
              <a:spcAft>
                <a:spcPts val="0"/>
              </a:spcAft>
              <a:buClr>
                <a:schemeClr val="dk1"/>
              </a:buClr>
              <a:buSzPts val="1100"/>
              <a:buFont typeface="Arial"/>
              <a:buNone/>
            </a:pPr>
            <a:r>
              <a:t/>
            </a:r>
            <a:endParaRPr sz="1400"/>
          </a:p>
        </p:txBody>
      </p:sp>
      <p:sp>
        <p:nvSpPr>
          <p:cNvPr id="124" name="Google Shape;124;p19"/>
          <p:cNvSpPr txBox="1"/>
          <p:nvPr>
            <p:ph idx="4294967295" type="subTitle"/>
          </p:nvPr>
        </p:nvSpPr>
        <p:spPr>
          <a:xfrm>
            <a:off x="5263375" y="1035450"/>
            <a:ext cx="29424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800">
                <a:latin typeface="Poppins"/>
                <a:ea typeface="Poppins"/>
                <a:cs typeface="Poppins"/>
                <a:sym typeface="Poppins"/>
              </a:rPr>
              <a:t>Sedimentation Type</a:t>
            </a:r>
            <a:endParaRPr b="1" sz="1800">
              <a:latin typeface="Poppins"/>
              <a:ea typeface="Poppins"/>
              <a:cs typeface="Poppins"/>
              <a:sym typeface="Poppins"/>
            </a:endParaRPr>
          </a:p>
        </p:txBody>
      </p:sp>
      <p:sp>
        <p:nvSpPr>
          <p:cNvPr id="125" name="Google Shape;125;p19"/>
          <p:cNvSpPr txBox="1"/>
          <p:nvPr>
            <p:ph idx="4294967295" type="subTitle"/>
          </p:nvPr>
        </p:nvSpPr>
        <p:spPr>
          <a:xfrm>
            <a:off x="4770750" y="2751025"/>
            <a:ext cx="3835800" cy="554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Differential settling to separate the solids and liquids with no filter </a:t>
            </a:r>
            <a:endParaRPr sz="1400">
              <a:solidFill>
                <a:srgbClr val="000000"/>
              </a:solidFill>
            </a:endParaRPr>
          </a:p>
          <a:p>
            <a:pPr indent="0" lvl="0" marL="0" rtl="0" algn="l">
              <a:lnSpc>
                <a:spcPct val="115000"/>
              </a:lnSpc>
              <a:spcBef>
                <a:spcPts val="1200"/>
              </a:spcBef>
              <a:spcAft>
                <a:spcPts val="0"/>
              </a:spcAft>
              <a:buNone/>
            </a:pPr>
            <a:r>
              <a:rPr lang="en" sz="1400">
                <a:solidFill>
                  <a:srgbClr val="000000"/>
                </a:solidFill>
              </a:rPr>
              <a:t>Examples:</a:t>
            </a:r>
            <a:endParaRPr sz="1400">
              <a:solidFill>
                <a:srgbClr val="000000"/>
              </a:solidFill>
            </a:endParaRPr>
          </a:p>
          <a:p>
            <a:pPr indent="-317500" lvl="0" marL="457200" rtl="0" algn="l">
              <a:lnSpc>
                <a:spcPct val="115000"/>
              </a:lnSpc>
              <a:spcBef>
                <a:spcPts val="1200"/>
              </a:spcBef>
              <a:spcAft>
                <a:spcPts val="0"/>
              </a:spcAft>
              <a:buClr>
                <a:srgbClr val="000000"/>
              </a:buClr>
              <a:buSzPts val="1400"/>
              <a:buFont typeface="Didact Gothic"/>
              <a:buChar char="-"/>
            </a:pPr>
            <a:r>
              <a:rPr lang="en" sz="1400">
                <a:solidFill>
                  <a:srgbClr val="000000"/>
                </a:solidFill>
              </a:rPr>
              <a:t>Decanter</a:t>
            </a:r>
            <a:endParaRPr sz="1400">
              <a:solidFill>
                <a:srgbClr val="000000"/>
              </a:solidFill>
            </a:endParaRPr>
          </a:p>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Disk-Stack</a:t>
            </a:r>
            <a:endParaRPr sz="1400">
              <a:solidFill>
                <a:srgbClr val="000000"/>
              </a:solidFill>
            </a:endParaRPr>
          </a:p>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Solid-Bowl Basket</a:t>
            </a:r>
            <a:endParaRPr sz="1400">
              <a:solidFill>
                <a:srgbClr val="000000"/>
              </a:solidFill>
            </a:endParaRPr>
          </a:p>
          <a:p>
            <a:pPr indent="-317500" lvl="0" marL="457200" rtl="0" algn="l">
              <a:lnSpc>
                <a:spcPct val="115000"/>
              </a:lnSpc>
              <a:spcBef>
                <a:spcPts val="0"/>
              </a:spcBef>
              <a:spcAft>
                <a:spcPts val="0"/>
              </a:spcAft>
              <a:buClr>
                <a:srgbClr val="000000"/>
              </a:buClr>
              <a:buSzPts val="1400"/>
              <a:buFont typeface="Didact Gothic"/>
              <a:buChar char="-"/>
            </a:pPr>
            <a:r>
              <a:rPr lang="en" sz="1400">
                <a:solidFill>
                  <a:srgbClr val="000000"/>
                </a:solidFill>
              </a:rPr>
              <a:t>Tubular Bowl</a:t>
            </a:r>
            <a:endParaRPr sz="1400">
              <a:solidFill>
                <a:srgbClr val="000000"/>
              </a:solidFill>
            </a:endParaRPr>
          </a:p>
        </p:txBody>
      </p:sp>
      <p:pic>
        <p:nvPicPr>
          <p:cNvPr id="126" name="Google Shape;126;p19"/>
          <p:cNvPicPr preferRelativeResize="0"/>
          <p:nvPr/>
        </p:nvPicPr>
        <p:blipFill rotWithShape="1">
          <a:blip r:embed="rId3">
            <a:alphaModFix/>
          </a:blip>
          <a:srcRect b="12816" l="0" r="3306" t="0"/>
          <a:stretch/>
        </p:blipFill>
        <p:spPr>
          <a:xfrm>
            <a:off x="456425" y="1444550"/>
            <a:ext cx="3577725" cy="1306475"/>
          </a:xfrm>
          <a:prstGeom prst="rect">
            <a:avLst/>
          </a:prstGeom>
          <a:noFill/>
          <a:ln>
            <a:noFill/>
          </a:ln>
        </p:spPr>
      </p:pic>
      <p:pic>
        <p:nvPicPr>
          <p:cNvPr id="127" name="Google Shape;127;p19"/>
          <p:cNvPicPr preferRelativeResize="0"/>
          <p:nvPr/>
        </p:nvPicPr>
        <p:blipFill>
          <a:blip r:embed="rId4">
            <a:alphaModFix/>
          </a:blip>
          <a:stretch>
            <a:fillRect/>
          </a:stretch>
        </p:blipFill>
        <p:spPr>
          <a:xfrm>
            <a:off x="4770750" y="1483050"/>
            <a:ext cx="3704000" cy="1306475"/>
          </a:xfrm>
          <a:prstGeom prst="rect">
            <a:avLst/>
          </a:prstGeom>
          <a:noFill/>
          <a:ln>
            <a:noFill/>
          </a:ln>
        </p:spPr>
      </p:pic>
      <p:sp>
        <p:nvSpPr>
          <p:cNvPr id="128" name="Google Shape;128;p19"/>
          <p:cNvSpPr txBox="1"/>
          <p:nvPr/>
        </p:nvSpPr>
        <p:spPr>
          <a:xfrm>
            <a:off x="0" y="4866600"/>
            <a:ext cx="7425300" cy="276900"/>
          </a:xfrm>
          <a:prstGeom prst="rect">
            <a:avLst/>
          </a:prstGeom>
          <a:noFill/>
          <a:ln>
            <a:noFill/>
          </a:ln>
        </p:spPr>
        <p:txBody>
          <a:bodyPr anchorCtr="0" anchor="t" bIns="91425" lIns="91425" spcFirstLastPara="1" rIns="91425" wrap="square" tIns="91425">
            <a:spAutoFit/>
          </a:bodyPr>
          <a:lstStyle/>
          <a:p>
            <a:pPr indent="0" lvl="0" marL="0" marR="76200" rtl="0" algn="l">
              <a:lnSpc>
                <a:spcPct val="135000"/>
              </a:lnSpc>
              <a:spcBef>
                <a:spcPts val="0"/>
              </a:spcBef>
              <a:spcAft>
                <a:spcPts val="0"/>
              </a:spcAft>
              <a:buNone/>
            </a:pPr>
            <a:r>
              <a:rPr i="1" lang="en" sz="600">
                <a:solidFill>
                  <a:srgbClr val="000000"/>
                </a:solidFill>
              </a:rPr>
              <a:t>Industrial Centrifuge Types, Applications, Cost &amp; Benefits</a:t>
            </a:r>
            <a:r>
              <a:rPr lang="en" sz="600">
                <a:solidFill>
                  <a:srgbClr val="000000"/>
                </a:solidFill>
              </a:rPr>
              <a:t>.</a:t>
            </a:r>
            <a:r>
              <a:rPr lang="en" sz="600">
                <a:solidFill>
                  <a:srgbClr val="000000"/>
                </a:solidFill>
                <a:uFill>
                  <a:noFill/>
                </a:uFill>
                <a:hlinkClick r:id="rId5">
                  <a:extLst>
                    <a:ext uri="{A12FA001-AC4F-418D-AE19-62706E023703}">
                      <ahyp:hlinkClr val="tx"/>
                    </a:ext>
                  </a:extLst>
                </a:hlinkClick>
              </a:rPr>
              <a:t> https://dolphincentrifuge.com/industrial-centrifuge/</a:t>
            </a:r>
            <a:r>
              <a:rPr lang="en" sz="600">
                <a:solidFill>
                  <a:srgbClr val="000000"/>
                </a:solidFill>
              </a:rPr>
              <a:t> </a:t>
            </a:r>
            <a:endParaRPr sz="6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720000" y="348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Pick a Centrifuge</a:t>
            </a:r>
            <a:endParaRPr/>
          </a:p>
        </p:txBody>
      </p:sp>
      <p:sp>
        <p:nvSpPr>
          <p:cNvPr id="134" name="Google Shape;134;p20"/>
          <p:cNvSpPr txBox="1"/>
          <p:nvPr>
            <p:ph idx="4294967295" type="subTitle"/>
          </p:nvPr>
        </p:nvSpPr>
        <p:spPr>
          <a:xfrm>
            <a:off x="161150" y="883038"/>
            <a:ext cx="21825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500">
                <a:latin typeface="Poppins"/>
                <a:ea typeface="Poppins"/>
                <a:cs typeface="Poppins"/>
                <a:sym typeface="Poppins"/>
              </a:rPr>
              <a:t>Filtration Type</a:t>
            </a:r>
            <a:endParaRPr b="1" sz="1500">
              <a:latin typeface="Poppins"/>
              <a:ea typeface="Poppins"/>
              <a:cs typeface="Poppins"/>
              <a:sym typeface="Poppins"/>
            </a:endParaRPr>
          </a:p>
        </p:txBody>
      </p:sp>
      <p:sp>
        <p:nvSpPr>
          <p:cNvPr id="135" name="Google Shape;135;p20"/>
          <p:cNvSpPr txBox="1"/>
          <p:nvPr>
            <p:ph idx="4294967295" type="subTitle"/>
          </p:nvPr>
        </p:nvSpPr>
        <p:spPr>
          <a:xfrm>
            <a:off x="348975" y="1695850"/>
            <a:ext cx="3835800" cy="204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 sz="1400">
                <a:solidFill>
                  <a:srgbClr val="000000"/>
                </a:solidFill>
              </a:rPr>
              <a:t>L</a:t>
            </a:r>
            <a:r>
              <a:rPr lang="en" sz="1400">
                <a:solidFill>
                  <a:srgbClr val="000000"/>
                </a:solidFill>
              </a:rPr>
              <a:t>imited by the filter size since solid particles need to be larger than filter</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Filter needs to be replaced </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Lower g-force required (&lt; 2,000 Gs)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FF"/>
                </a:solidFill>
              </a:rPr>
              <a:t>Solid recovery</a:t>
            </a:r>
            <a:r>
              <a:rPr lang="en" sz="1400">
                <a:solidFill>
                  <a:srgbClr val="000000"/>
                </a:solidFill>
              </a:rPr>
              <a:t> is generally the priority more favorable for</a:t>
            </a:r>
            <a:r>
              <a:rPr lang="en" sz="1400">
                <a:solidFill>
                  <a:srgbClr val="0000FF"/>
                </a:solidFill>
              </a:rPr>
              <a:t> food and pharmaceutical production</a:t>
            </a:r>
            <a:endParaRPr sz="1400">
              <a:solidFill>
                <a:srgbClr val="0000FF"/>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Often </a:t>
            </a:r>
            <a:r>
              <a:rPr lang="en" sz="1400">
                <a:solidFill>
                  <a:srgbClr val="0000FF"/>
                </a:solidFill>
              </a:rPr>
              <a:t>batch</a:t>
            </a:r>
            <a:r>
              <a:rPr lang="en" sz="1400">
                <a:solidFill>
                  <a:srgbClr val="000000"/>
                </a:solidFill>
              </a:rPr>
              <a:t> operated </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Filter media may not be environmentally friendly</a:t>
            </a:r>
            <a:r>
              <a:rPr lang="en" sz="1400">
                <a:solidFill>
                  <a:srgbClr val="000000"/>
                </a:solidFill>
              </a:rPr>
              <a:t> </a:t>
            </a:r>
            <a:endParaRPr sz="1400">
              <a:solidFill>
                <a:srgbClr val="000000"/>
              </a:solidFill>
            </a:endParaRPr>
          </a:p>
        </p:txBody>
      </p:sp>
      <p:sp>
        <p:nvSpPr>
          <p:cNvPr id="136" name="Google Shape;136;p20"/>
          <p:cNvSpPr txBox="1"/>
          <p:nvPr>
            <p:ph idx="4294967295" type="subTitle"/>
          </p:nvPr>
        </p:nvSpPr>
        <p:spPr>
          <a:xfrm>
            <a:off x="4005200" y="883050"/>
            <a:ext cx="29424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500">
                <a:latin typeface="Poppins"/>
                <a:ea typeface="Poppins"/>
                <a:cs typeface="Poppins"/>
                <a:sym typeface="Poppins"/>
              </a:rPr>
              <a:t>Sedimentation Type</a:t>
            </a:r>
            <a:endParaRPr b="1" sz="1500">
              <a:latin typeface="Poppins"/>
              <a:ea typeface="Poppins"/>
              <a:cs typeface="Poppins"/>
              <a:sym typeface="Poppins"/>
            </a:endParaRPr>
          </a:p>
        </p:txBody>
      </p:sp>
      <p:sp>
        <p:nvSpPr>
          <p:cNvPr id="137" name="Google Shape;137;p20"/>
          <p:cNvSpPr txBox="1"/>
          <p:nvPr>
            <p:ph idx="4294967295" type="subTitle"/>
          </p:nvPr>
        </p:nvSpPr>
        <p:spPr>
          <a:xfrm>
            <a:off x="4742900" y="1695850"/>
            <a:ext cx="3835800" cy="55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Relies on centrifugal force, so a wide range of solid particle sizes can be separated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Less maintenance, more energy-intensive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Higher centrifugal force (RCF) required (3,000 to 10,000 Gs)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FF"/>
                </a:solidFill>
              </a:rPr>
              <a:t>Liquid recovery</a:t>
            </a:r>
            <a:r>
              <a:rPr lang="en" sz="1400">
                <a:solidFill>
                  <a:srgbClr val="000000"/>
                </a:solidFill>
              </a:rPr>
              <a:t> is generally the priority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More favorable for </a:t>
            </a:r>
            <a:r>
              <a:rPr lang="en" sz="1400">
                <a:solidFill>
                  <a:srgbClr val="0000FF"/>
                </a:solidFill>
              </a:rPr>
              <a:t>wastewater and chemical processing</a:t>
            </a:r>
            <a:endParaRPr sz="1400">
              <a:solidFill>
                <a:srgbClr val="0000FF"/>
              </a:solidFill>
            </a:endParaRPr>
          </a:p>
          <a:p>
            <a:pPr indent="-317500" lvl="0" marL="457200" rtl="0" algn="l">
              <a:spcBef>
                <a:spcPts val="0"/>
              </a:spcBef>
              <a:spcAft>
                <a:spcPts val="0"/>
              </a:spcAft>
              <a:buClr>
                <a:srgbClr val="000000"/>
              </a:buClr>
              <a:buSzPts val="1400"/>
              <a:buChar char="-"/>
            </a:pPr>
            <a:r>
              <a:rPr lang="en" sz="1400">
                <a:solidFill>
                  <a:srgbClr val="000000"/>
                </a:solidFill>
              </a:rPr>
              <a:t>Better for fine or sticky particles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FF"/>
                </a:solidFill>
              </a:rPr>
              <a:t>Continuous</a:t>
            </a:r>
            <a:r>
              <a:rPr lang="en" sz="1400">
                <a:solidFill>
                  <a:srgbClr val="000000"/>
                </a:solidFill>
              </a:rPr>
              <a:t> operation</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Chemical additives may be required </a:t>
            </a:r>
            <a:endParaRPr sz="1400">
              <a:solidFill>
                <a:srgbClr val="000000"/>
              </a:solidFill>
            </a:endParaRPr>
          </a:p>
          <a:p>
            <a:pPr indent="0" lvl="0" marL="0" rtl="0" algn="l">
              <a:lnSpc>
                <a:spcPct val="115000"/>
              </a:lnSpc>
              <a:spcBef>
                <a:spcPts val="1200"/>
              </a:spcBef>
              <a:spcAft>
                <a:spcPts val="1200"/>
              </a:spcAft>
              <a:buNone/>
            </a:pPr>
            <a:r>
              <a:t/>
            </a:r>
            <a:endParaRPr sz="1400">
              <a:solidFill>
                <a:srgbClr val="000000"/>
              </a:solidFill>
            </a:endParaRPr>
          </a:p>
        </p:txBody>
      </p:sp>
      <p:pic>
        <p:nvPicPr>
          <p:cNvPr id="138" name="Google Shape;138;p20"/>
          <p:cNvPicPr preferRelativeResize="0"/>
          <p:nvPr/>
        </p:nvPicPr>
        <p:blipFill rotWithShape="1">
          <a:blip r:embed="rId3">
            <a:alphaModFix/>
          </a:blip>
          <a:srcRect b="12816" l="0" r="3306" t="0"/>
          <a:stretch/>
        </p:blipFill>
        <p:spPr>
          <a:xfrm>
            <a:off x="1709488" y="883050"/>
            <a:ext cx="1925875" cy="703275"/>
          </a:xfrm>
          <a:prstGeom prst="rect">
            <a:avLst/>
          </a:prstGeom>
          <a:noFill/>
          <a:ln>
            <a:noFill/>
          </a:ln>
        </p:spPr>
      </p:pic>
      <p:pic>
        <p:nvPicPr>
          <p:cNvPr id="139" name="Google Shape;139;p20"/>
          <p:cNvPicPr preferRelativeResize="0"/>
          <p:nvPr/>
        </p:nvPicPr>
        <p:blipFill>
          <a:blip r:embed="rId4">
            <a:alphaModFix/>
          </a:blip>
          <a:stretch>
            <a:fillRect/>
          </a:stretch>
        </p:blipFill>
        <p:spPr>
          <a:xfrm>
            <a:off x="6699957" y="883050"/>
            <a:ext cx="1993869" cy="703275"/>
          </a:xfrm>
          <a:prstGeom prst="rect">
            <a:avLst/>
          </a:prstGeom>
          <a:noFill/>
          <a:ln>
            <a:noFill/>
          </a:ln>
        </p:spPr>
      </p:pic>
      <p:sp>
        <p:nvSpPr>
          <p:cNvPr id="140" name="Google Shape;140;p20"/>
          <p:cNvSpPr/>
          <p:nvPr/>
        </p:nvSpPr>
        <p:spPr>
          <a:xfrm>
            <a:off x="4101926" y="4447192"/>
            <a:ext cx="544200" cy="403200"/>
          </a:xfrm>
          <a:prstGeom prst="roundRect">
            <a:avLst>
              <a:gd fmla="val 16667"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0"/>
          <p:cNvSpPr/>
          <p:nvPr/>
        </p:nvSpPr>
        <p:spPr>
          <a:xfrm>
            <a:off x="6273409" y="4447192"/>
            <a:ext cx="1401000" cy="403200"/>
          </a:xfrm>
          <a:prstGeom prst="roundRect">
            <a:avLst>
              <a:gd fmla="val 16667"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20"/>
          <p:cNvSpPr/>
          <p:nvPr/>
        </p:nvSpPr>
        <p:spPr>
          <a:xfrm>
            <a:off x="674163" y="4487411"/>
            <a:ext cx="2048700" cy="383400"/>
          </a:xfrm>
          <a:prstGeom prst="roundRect">
            <a:avLst>
              <a:gd fmla="val 16667" name="adj"/>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0"/>
          <p:cNvSpPr txBox="1"/>
          <p:nvPr/>
        </p:nvSpPr>
        <p:spPr>
          <a:xfrm>
            <a:off x="607275" y="4440300"/>
            <a:ext cx="2409000" cy="703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a:solidFill>
                  <a:srgbClr val="000000"/>
                </a:solidFill>
              </a:rPr>
              <a:t>Initial and </a:t>
            </a:r>
            <a:r>
              <a:rPr lang="en"/>
              <a:t>O</a:t>
            </a:r>
            <a:r>
              <a:rPr lang="en">
                <a:solidFill>
                  <a:srgbClr val="000000"/>
                </a:solidFill>
              </a:rPr>
              <a:t>perating </a:t>
            </a:r>
            <a:r>
              <a:rPr lang="en"/>
              <a:t>C</a:t>
            </a:r>
            <a:r>
              <a:rPr lang="en">
                <a:solidFill>
                  <a:srgbClr val="000000"/>
                </a:solidFill>
              </a:rPr>
              <a:t>ost</a:t>
            </a:r>
            <a:r>
              <a:rPr lang="en">
                <a:solidFill>
                  <a:srgbClr val="595959"/>
                </a:solidFill>
              </a:rPr>
              <a:t> </a:t>
            </a:r>
            <a:endParaRPr>
              <a:solidFill>
                <a:srgbClr val="595959"/>
              </a:solidFill>
            </a:endParaRPr>
          </a:p>
        </p:txBody>
      </p:sp>
      <p:sp>
        <p:nvSpPr>
          <p:cNvPr id="144" name="Google Shape;144;p20"/>
          <p:cNvSpPr txBox="1"/>
          <p:nvPr/>
        </p:nvSpPr>
        <p:spPr>
          <a:xfrm>
            <a:off x="4005200" y="4402050"/>
            <a:ext cx="737700" cy="5541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n">
                <a:solidFill>
                  <a:srgbClr val="000000"/>
                </a:solidFill>
              </a:rPr>
              <a:t>Size</a:t>
            </a:r>
            <a:r>
              <a:rPr lang="en">
                <a:solidFill>
                  <a:srgbClr val="595959"/>
                </a:solidFill>
              </a:rPr>
              <a:t> </a:t>
            </a:r>
            <a:endParaRPr>
              <a:solidFill>
                <a:srgbClr val="595959"/>
              </a:solidFill>
            </a:endParaRPr>
          </a:p>
        </p:txBody>
      </p:sp>
      <p:sp>
        <p:nvSpPr>
          <p:cNvPr id="145" name="Google Shape;145;p20"/>
          <p:cNvSpPr txBox="1"/>
          <p:nvPr/>
        </p:nvSpPr>
        <p:spPr>
          <a:xfrm>
            <a:off x="6192100" y="4402050"/>
            <a:ext cx="1563600" cy="5541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n">
                <a:solidFill>
                  <a:srgbClr val="000000"/>
                </a:solidFill>
              </a:rPr>
              <a:t>Waste Disposal </a:t>
            </a:r>
            <a:r>
              <a:rPr lang="en">
                <a:solidFill>
                  <a:srgbClr val="595959"/>
                </a:solidFill>
              </a:rPr>
              <a:t> </a:t>
            </a:r>
            <a:endParaRPr>
              <a:solidFill>
                <a:srgbClr val="595959"/>
              </a:solidFill>
            </a:endParaRPr>
          </a:p>
        </p:txBody>
      </p:sp>
      <p:sp>
        <p:nvSpPr>
          <p:cNvPr id="146" name="Google Shape;146;p20"/>
          <p:cNvSpPr txBox="1"/>
          <p:nvPr/>
        </p:nvSpPr>
        <p:spPr>
          <a:xfrm>
            <a:off x="0" y="4866600"/>
            <a:ext cx="7425300" cy="276900"/>
          </a:xfrm>
          <a:prstGeom prst="rect">
            <a:avLst/>
          </a:prstGeom>
          <a:noFill/>
          <a:ln>
            <a:noFill/>
          </a:ln>
        </p:spPr>
        <p:txBody>
          <a:bodyPr anchorCtr="0" anchor="t" bIns="91425" lIns="91425" spcFirstLastPara="1" rIns="91425" wrap="square" tIns="91425">
            <a:spAutoFit/>
          </a:bodyPr>
          <a:lstStyle/>
          <a:p>
            <a:pPr indent="0" lvl="0" marL="0" marR="76200" rtl="0" algn="l">
              <a:lnSpc>
                <a:spcPct val="135000"/>
              </a:lnSpc>
              <a:spcBef>
                <a:spcPts val="0"/>
              </a:spcBef>
              <a:spcAft>
                <a:spcPts val="0"/>
              </a:spcAft>
              <a:buNone/>
            </a:pPr>
            <a:r>
              <a:rPr i="1" lang="en" sz="600">
                <a:solidFill>
                  <a:srgbClr val="000000"/>
                </a:solidFill>
              </a:rPr>
              <a:t>Industrial Centrifuge Types, Applications, Cost &amp; Benefits</a:t>
            </a:r>
            <a:r>
              <a:rPr lang="en" sz="600">
                <a:solidFill>
                  <a:srgbClr val="000000"/>
                </a:solidFill>
              </a:rPr>
              <a:t>.</a:t>
            </a:r>
            <a:r>
              <a:rPr lang="en" sz="600">
                <a:solidFill>
                  <a:srgbClr val="000000"/>
                </a:solidFill>
                <a:uFill>
                  <a:noFill/>
                </a:uFill>
                <a:hlinkClick r:id="rId5">
                  <a:extLst>
                    <a:ext uri="{A12FA001-AC4F-418D-AE19-62706E023703}">
                      <ahyp:hlinkClr val="tx"/>
                    </a:ext>
                  </a:extLst>
                </a:hlinkClick>
              </a:rPr>
              <a:t> https://dolphincentrifuge.com/industrial-centrifuge/</a:t>
            </a:r>
            <a:r>
              <a:rPr lang="en" sz="600">
                <a:solidFill>
                  <a:srgbClr val="000000"/>
                </a:solidFill>
              </a:rPr>
              <a:t> </a:t>
            </a:r>
            <a:endParaRPr sz="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720000" y="348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Industrial Sedimentation</a:t>
            </a:r>
            <a:endParaRPr/>
          </a:p>
        </p:txBody>
      </p:sp>
      <p:sp>
        <p:nvSpPr>
          <p:cNvPr id="152" name="Google Shape;152;p21"/>
          <p:cNvSpPr txBox="1"/>
          <p:nvPr>
            <p:ph idx="4294967295" type="subTitle"/>
          </p:nvPr>
        </p:nvSpPr>
        <p:spPr>
          <a:xfrm>
            <a:off x="1766050" y="3037563"/>
            <a:ext cx="21825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800">
                <a:latin typeface="Poppins"/>
                <a:ea typeface="Poppins"/>
                <a:cs typeface="Poppins"/>
                <a:sym typeface="Poppins"/>
              </a:rPr>
              <a:t>Particle Settling</a:t>
            </a:r>
            <a:endParaRPr b="1" sz="1800">
              <a:latin typeface="Poppins"/>
              <a:ea typeface="Poppins"/>
              <a:cs typeface="Poppins"/>
              <a:sym typeface="Poppins"/>
            </a:endParaRPr>
          </a:p>
        </p:txBody>
      </p:sp>
      <p:sp>
        <p:nvSpPr>
          <p:cNvPr id="153" name="Google Shape;153;p21"/>
          <p:cNvSpPr txBox="1"/>
          <p:nvPr>
            <p:ph idx="4294967295" type="subTitle"/>
          </p:nvPr>
        </p:nvSpPr>
        <p:spPr>
          <a:xfrm>
            <a:off x="1766050" y="3485175"/>
            <a:ext cx="5104500" cy="5541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AutoNum type="arabicPeriod"/>
            </a:pPr>
            <a:r>
              <a:rPr lang="en" sz="1600">
                <a:solidFill>
                  <a:srgbClr val="000000"/>
                </a:solidFill>
              </a:rPr>
              <a:t>Free Settling: TSS &lt;600 mg/L</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Didact Gothic"/>
              <a:buAutoNum type="arabicPeriod"/>
            </a:pPr>
            <a:r>
              <a:rPr lang="en" sz="1600">
                <a:solidFill>
                  <a:srgbClr val="000000"/>
                </a:solidFill>
              </a:rPr>
              <a:t>Flocculent Settling: TSS 600-1,200 mg/L</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Didact Gothic"/>
              <a:buAutoNum type="arabicPeriod"/>
            </a:pPr>
            <a:r>
              <a:rPr lang="en" sz="1600">
                <a:solidFill>
                  <a:srgbClr val="000000"/>
                </a:solidFill>
              </a:rPr>
              <a:t>Hindered or Zone Settling: TSS 1,200-5,000 mg/L</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Didact Gothic"/>
              <a:buAutoNum type="arabicPeriod"/>
            </a:pPr>
            <a:r>
              <a:rPr lang="en" sz="1600">
                <a:solidFill>
                  <a:srgbClr val="000000"/>
                </a:solidFill>
              </a:rPr>
              <a:t>Compression Settling: TSS &gt;5,000 mg/L</a:t>
            </a:r>
            <a:endParaRPr sz="1600">
              <a:solidFill>
                <a:srgbClr val="000000"/>
              </a:solidFill>
            </a:endParaRPr>
          </a:p>
          <a:p>
            <a:pPr indent="0" lvl="0" marL="0" rtl="0" algn="r">
              <a:spcBef>
                <a:spcPts val="1200"/>
              </a:spcBef>
              <a:spcAft>
                <a:spcPts val="0"/>
              </a:spcAft>
              <a:buClr>
                <a:schemeClr val="dk1"/>
              </a:buClr>
              <a:buSzPts val="1100"/>
              <a:buFont typeface="Arial"/>
              <a:buNone/>
            </a:pPr>
            <a:r>
              <a:t/>
            </a:r>
            <a:endParaRPr sz="1600">
              <a:solidFill>
                <a:srgbClr val="000000"/>
              </a:solidFill>
            </a:endParaRPr>
          </a:p>
        </p:txBody>
      </p:sp>
      <p:pic>
        <p:nvPicPr>
          <p:cNvPr id="154" name="Google Shape;154;p21"/>
          <p:cNvPicPr preferRelativeResize="0"/>
          <p:nvPr/>
        </p:nvPicPr>
        <p:blipFill>
          <a:blip r:embed="rId3">
            <a:alphaModFix/>
          </a:blip>
          <a:stretch>
            <a:fillRect/>
          </a:stretch>
        </p:blipFill>
        <p:spPr>
          <a:xfrm>
            <a:off x="384450" y="1107025"/>
            <a:ext cx="4350526" cy="1900200"/>
          </a:xfrm>
          <a:prstGeom prst="rect">
            <a:avLst/>
          </a:prstGeom>
          <a:noFill/>
          <a:ln>
            <a:noFill/>
          </a:ln>
        </p:spPr>
      </p:pic>
      <p:sp>
        <p:nvSpPr>
          <p:cNvPr id="155" name="Google Shape;155;p21"/>
          <p:cNvSpPr/>
          <p:nvPr/>
        </p:nvSpPr>
        <p:spPr>
          <a:xfrm>
            <a:off x="1334439" y="1625128"/>
            <a:ext cx="337200" cy="739500"/>
          </a:xfrm>
          <a:prstGeom prst="rect">
            <a:avLst/>
          </a:prstGeom>
          <a:solidFill>
            <a:srgbClr val="E6B8AF">
              <a:alpha val="60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1"/>
          <p:cNvSpPr/>
          <p:nvPr/>
        </p:nvSpPr>
        <p:spPr>
          <a:xfrm>
            <a:off x="1710753" y="1625128"/>
            <a:ext cx="1685400" cy="333000"/>
          </a:xfrm>
          <a:prstGeom prst="rect">
            <a:avLst/>
          </a:prstGeom>
          <a:solidFill>
            <a:srgbClr val="C9DAF8">
              <a:alpha val="569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1"/>
          <p:cNvSpPr/>
          <p:nvPr/>
        </p:nvSpPr>
        <p:spPr>
          <a:xfrm>
            <a:off x="1710753" y="1987670"/>
            <a:ext cx="1685400" cy="258300"/>
          </a:xfrm>
          <a:prstGeom prst="rect">
            <a:avLst/>
          </a:prstGeom>
          <a:solidFill>
            <a:srgbClr val="FFF2CC">
              <a:alpha val="5885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1"/>
          <p:cNvSpPr/>
          <p:nvPr/>
        </p:nvSpPr>
        <p:spPr>
          <a:xfrm>
            <a:off x="1710753" y="2275822"/>
            <a:ext cx="1685400" cy="186900"/>
          </a:xfrm>
          <a:prstGeom prst="rect">
            <a:avLst/>
          </a:prstGeom>
          <a:solidFill>
            <a:srgbClr val="D9EAD3">
              <a:alpha val="544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1"/>
          <p:cNvSpPr txBox="1"/>
          <p:nvPr/>
        </p:nvSpPr>
        <p:spPr>
          <a:xfrm>
            <a:off x="5344575" y="1354825"/>
            <a:ext cx="3352800" cy="15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Didact Gothic"/>
                <a:ea typeface="Didact Gothic"/>
                <a:cs typeface="Didact Gothic"/>
                <a:sym typeface="Didact Gothic"/>
              </a:rPr>
              <a:t>Primary Sedimentation:</a:t>
            </a:r>
            <a:r>
              <a:rPr lang="en" sz="1600">
                <a:latin typeface="Didact Gothic"/>
                <a:ea typeface="Didact Gothic"/>
                <a:cs typeface="Didact Gothic"/>
                <a:sym typeface="Didact Gothic"/>
              </a:rPr>
              <a:t> Remove settleable particles (50-75% TSS removal efficiency)</a:t>
            </a:r>
            <a:endParaRPr sz="1600">
              <a:latin typeface="Didact Gothic"/>
              <a:ea typeface="Didact Gothic"/>
              <a:cs typeface="Didact Gothic"/>
              <a:sym typeface="Didact Gothic"/>
            </a:endParaRPr>
          </a:p>
          <a:p>
            <a:pPr indent="0" lvl="0" marL="0" rtl="0" algn="l">
              <a:spcBef>
                <a:spcPts val="0"/>
              </a:spcBef>
              <a:spcAft>
                <a:spcPts val="0"/>
              </a:spcAft>
              <a:buNone/>
            </a:pPr>
            <a:r>
              <a:rPr b="1" lang="en" sz="1600">
                <a:latin typeface="Didact Gothic"/>
                <a:ea typeface="Didact Gothic"/>
                <a:cs typeface="Didact Gothic"/>
                <a:sym typeface="Didact Gothic"/>
              </a:rPr>
              <a:t>Secondary:</a:t>
            </a:r>
            <a:r>
              <a:rPr lang="en" sz="1600">
                <a:latin typeface="Didact Gothic"/>
                <a:ea typeface="Didact Gothic"/>
                <a:cs typeface="Didact Gothic"/>
                <a:sym typeface="Didact Gothic"/>
              </a:rPr>
              <a:t> Remove biomass; further downstream</a:t>
            </a:r>
            <a:endParaRPr sz="1600">
              <a:latin typeface="Didact Gothic"/>
              <a:ea typeface="Didact Gothic"/>
              <a:cs typeface="Didact Gothic"/>
              <a:sym typeface="Didact Gothic"/>
            </a:endParaRPr>
          </a:p>
          <a:p>
            <a:pPr indent="0" lvl="0" marL="0" rtl="0" algn="l">
              <a:spcBef>
                <a:spcPts val="0"/>
              </a:spcBef>
              <a:spcAft>
                <a:spcPts val="0"/>
              </a:spcAft>
              <a:buNone/>
            </a:pPr>
            <a:r>
              <a:t/>
            </a:r>
            <a:endParaRPr sz="1600">
              <a:solidFill>
                <a:schemeClr val="dk1"/>
              </a:solidFill>
              <a:latin typeface="Didact Gothic"/>
              <a:ea typeface="Didact Gothic"/>
              <a:cs typeface="Didact Gothic"/>
              <a:sym typeface="Didact Gothic"/>
            </a:endParaRPr>
          </a:p>
        </p:txBody>
      </p:sp>
      <p:sp>
        <p:nvSpPr>
          <p:cNvPr id="160" name="Google Shape;160;p21"/>
          <p:cNvSpPr txBox="1"/>
          <p:nvPr/>
        </p:nvSpPr>
        <p:spPr>
          <a:xfrm>
            <a:off x="0" y="4866600"/>
            <a:ext cx="7425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uFill>
                  <a:noFill/>
                </a:uFill>
                <a:hlinkClick r:id="rId4">
                  <a:extLst>
                    <a:ext uri="{A12FA001-AC4F-418D-AE19-62706E023703}">
                      <ahyp:hlinkClr val="tx"/>
                    </a:ext>
                  </a:extLst>
                </a:hlinkClick>
              </a:rPr>
              <a:t>https://www.mrwa.com/WaterWorksMnl/Chapter%2013%20Sedmentation.pdf</a:t>
            </a:r>
            <a:endParaRPr sz="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720000" y="348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 Considerations</a:t>
            </a:r>
            <a:endParaRPr/>
          </a:p>
        </p:txBody>
      </p:sp>
      <p:sp>
        <p:nvSpPr>
          <p:cNvPr id="166" name="Google Shape;166;p22"/>
          <p:cNvSpPr txBox="1"/>
          <p:nvPr>
            <p:ph idx="4294967295" type="subTitle"/>
          </p:nvPr>
        </p:nvSpPr>
        <p:spPr>
          <a:xfrm>
            <a:off x="249700" y="777975"/>
            <a:ext cx="4275600" cy="5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Geometry</a:t>
            </a:r>
            <a:endParaRPr b="1" sz="1400">
              <a:solidFill>
                <a:srgbClr val="000000"/>
              </a:solidFill>
            </a:endParaRPr>
          </a:p>
          <a:p>
            <a:pPr indent="-317500" lvl="0" marL="457200" rtl="0" algn="l">
              <a:spcBef>
                <a:spcPts val="1200"/>
              </a:spcBef>
              <a:spcAft>
                <a:spcPts val="0"/>
              </a:spcAft>
              <a:buClr>
                <a:srgbClr val="000000"/>
              </a:buClr>
              <a:buSzPts val="1400"/>
              <a:buFont typeface="Didact Gothic"/>
              <a:buChar char="-"/>
            </a:pPr>
            <a:r>
              <a:rPr lang="en" sz="1400">
                <a:solidFill>
                  <a:srgbClr val="000000"/>
                </a:solidFill>
              </a:rPr>
              <a:t>Circular (radial flow): Center &amp; Peripheral-feed</a:t>
            </a:r>
            <a:endParaRPr sz="1400">
              <a:solidFill>
                <a:srgbClr val="000000"/>
              </a:solidFill>
            </a:endParaRPr>
          </a:p>
          <a:p>
            <a:pPr indent="-317500" lvl="0" marL="457200" rtl="0" algn="l">
              <a:spcBef>
                <a:spcPts val="0"/>
              </a:spcBef>
              <a:spcAft>
                <a:spcPts val="0"/>
              </a:spcAft>
              <a:buClr>
                <a:srgbClr val="000000"/>
              </a:buClr>
              <a:buSzPts val="1400"/>
              <a:buFont typeface="Didact Gothic"/>
              <a:buChar char="-"/>
            </a:pPr>
            <a:r>
              <a:rPr lang="en" sz="1400">
                <a:solidFill>
                  <a:srgbClr val="000000"/>
                </a:solidFill>
              </a:rPr>
              <a:t>Rectangular (longer flow path): Sludge hopper location</a:t>
            </a:r>
            <a:endParaRPr sz="1400">
              <a:solidFill>
                <a:srgbClr val="000000"/>
              </a:solidFill>
            </a:endParaRPr>
          </a:p>
          <a:p>
            <a:pPr indent="0" lvl="0" marL="0" rtl="0" algn="l">
              <a:spcBef>
                <a:spcPts val="1200"/>
              </a:spcBef>
              <a:spcAft>
                <a:spcPts val="0"/>
              </a:spcAft>
              <a:buNone/>
            </a:pPr>
            <a:r>
              <a:rPr b="1" lang="en" sz="1400">
                <a:solidFill>
                  <a:srgbClr val="000000"/>
                </a:solidFill>
              </a:rPr>
              <a:t>Flow Rate &amp; Detention Time</a:t>
            </a:r>
            <a:endParaRPr b="1" sz="1400">
              <a:solidFill>
                <a:srgbClr val="000000"/>
              </a:solidFill>
            </a:endParaRPr>
          </a:p>
          <a:p>
            <a:pPr indent="-317500" lvl="0" marL="457200" rtl="0" algn="l">
              <a:spcBef>
                <a:spcPts val="1200"/>
              </a:spcBef>
              <a:spcAft>
                <a:spcPts val="0"/>
              </a:spcAft>
              <a:buClr>
                <a:srgbClr val="000000"/>
              </a:buClr>
              <a:buSzPts val="1400"/>
              <a:buFont typeface="Didact Gothic"/>
              <a:buChar char="-"/>
            </a:pPr>
            <a:r>
              <a:rPr lang="en" sz="1400">
                <a:solidFill>
                  <a:srgbClr val="000000"/>
                </a:solidFill>
              </a:rPr>
              <a:t>High flow, low detention time: risk solids not settling, lowering efficiency</a:t>
            </a:r>
            <a:endParaRPr sz="1400">
              <a:solidFill>
                <a:srgbClr val="000000"/>
              </a:solidFill>
            </a:endParaRPr>
          </a:p>
          <a:p>
            <a:pPr indent="-317500" lvl="0" marL="457200" rtl="0" algn="l">
              <a:spcBef>
                <a:spcPts val="0"/>
              </a:spcBef>
              <a:spcAft>
                <a:spcPts val="0"/>
              </a:spcAft>
              <a:buClr>
                <a:srgbClr val="000000"/>
              </a:buClr>
              <a:buSzPts val="1400"/>
              <a:buFont typeface="Didact Gothic"/>
              <a:buChar char="-"/>
            </a:pPr>
            <a:r>
              <a:rPr lang="en" sz="1400">
                <a:solidFill>
                  <a:srgbClr val="000000"/>
                </a:solidFill>
              </a:rPr>
              <a:t>Low flow, high detention time: risk solids becoming compacted &amp; difficult to remove</a:t>
            </a:r>
            <a:endParaRPr sz="1400">
              <a:solidFill>
                <a:srgbClr val="000000"/>
              </a:solidFill>
            </a:endParaRPr>
          </a:p>
          <a:p>
            <a:pPr indent="0" lvl="0" marL="0" rtl="0" algn="l">
              <a:spcBef>
                <a:spcPts val="1200"/>
              </a:spcBef>
              <a:spcAft>
                <a:spcPts val="1200"/>
              </a:spcAft>
              <a:buNone/>
            </a:pPr>
            <a:r>
              <a:t/>
            </a:r>
            <a:endParaRPr sz="1400">
              <a:solidFill>
                <a:srgbClr val="000000"/>
              </a:solidFill>
            </a:endParaRPr>
          </a:p>
        </p:txBody>
      </p:sp>
      <p:sp>
        <p:nvSpPr>
          <p:cNvPr id="167" name="Google Shape;167;p22"/>
          <p:cNvSpPr txBox="1"/>
          <p:nvPr>
            <p:ph idx="4294967295" type="subTitle"/>
          </p:nvPr>
        </p:nvSpPr>
        <p:spPr>
          <a:xfrm>
            <a:off x="4525300" y="920850"/>
            <a:ext cx="4448100" cy="5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Sludge Removal Systems</a:t>
            </a:r>
            <a:endParaRPr b="1" sz="1400">
              <a:solidFill>
                <a:srgbClr val="000000"/>
              </a:solidFill>
            </a:endParaRPr>
          </a:p>
          <a:p>
            <a:pPr indent="-317500" lvl="0" marL="457200" rtl="0" algn="l">
              <a:spcBef>
                <a:spcPts val="1200"/>
              </a:spcBef>
              <a:spcAft>
                <a:spcPts val="0"/>
              </a:spcAft>
              <a:buClr>
                <a:srgbClr val="000000"/>
              </a:buClr>
              <a:buSzPts val="1400"/>
              <a:buFont typeface="Didact Gothic"/>
              <a:buChar char="-"/>
            </a:pPr>
            <a:r>
              <a:rPr lang="en" sz="1400">
                <a:solidFill>
                  <a:srgbClr val="000000"/>
                </a:solidFill>
              </a:rPr>
              <a:t>Scrapers: Primary sedimentation uses only this</a:t>
            </a:r>
            <a:endParaRPr sz="1400">
              <a:solidFill>
                <a:srgbClr val="000000"/>
              </a:solidFill>
            </a:endParaRPr>
          </a:p>
          <a:p>
            <a:pPr indent="-317500" lvl="0" marL="457200" rtl="0" algn="l">
              <a:spcBef>
                <a:spcPts val="0"/>
              </a:spcBef>
              <a:spcAft>
                <a:spcPts val="0"/>
              </a:spcAft>
              <a:buClr>
                <a:srgbClr val="000000"/>
              </a:buClr>
              <a:buSzPts val="1400"/>
              <a:buFont typeface="Didact Gothic"/>
              <a:buChar char="-"/>
            </a:pPr>
            <a:r>
              <a:rPr lang="en" sz="1400">
                <a:solidFill>
                  <a:srgbClr val="000000"/>
                </a:solidFill>
              </a:rPr>
              <a:t>Suction Pipe</a:t>
            </a:r>
            <a:endParaRPr sz="1400">
              <a:solidFill>
                <a:srgbClr val="000000"/>
              </a:solidFill>
            </a:endParaRPr>
          </a:p>
          <a:p>
            <a:pPr indent="-317500" lvl="0" marL="457200" rtl="0" algn="l">
              <a:spcBef>
                <a:spcPts val="0"/>
              </a:spcBef>
              <a:spcAft>
                <a:spcPts val="0"/>
              </a:spcAft>
              <a:buClr>
                <a:srgbClr val="000000"/>
              </a:buClr>
              <a:buSzPts val="1400"/>
              <a:buFont typeface="Didact Gothic"/>
              <a:buChar char="-"/>
            </a:pPr>
            <a:r>
              <a:rPr lang="en" sz="1400">
                <a:solidFill>
                  <a:srgbClr val="000000"/>
                </a:solidFill>
              </a:rPr>
              <a:t>Suction Header</a:t>
            </a:r>
            <a:endParaRPr sz="1400">
              <a:solidFill>
                <a:srgbClr val="000000"/>
              </a:solidFill>
            </a:endParaRPr>
          </a:p>
          <a:p>
            <a:pPr indent="0" lvl="0" marL="0" rtl="0" algn="l">
              <a:spcBef>
                <a:spcPts val="1200"/>
              </a:spcBef>
              <a:spcAft>
                <a:spcPts val="0"/>
              </a:spcAft>
              <a:buNone/>
            </a:pPr>
            <a:r>
              <a:rPr b="1" lang="en" sz="1400">
                <a:solidFill>
                  <a:srgbClr val="000000"/>
                </a:solidFill>
              </a:rPr>
              <a:t>Chemical Treatments</a:t>
            </a:r>
            <a:endParaRPr b="1" sz="1400">
              <a:solidFill>
                <a:srgbClr val="000000"/>
              </a:solidFill>
            </a:endParaRPr>
          </a:p>
          <a:p>
            <a:pPr indent="-317500" lvl="0" marL="457200" rtl="0" algn="l">
              <a:spcBef>
                <a:spcPts val="1200"/>
              </a:spcBef>
              <a:spcAft>
                <a:spcPts val="0"/>
              </a:spcAft>
              <a:buClr>
                <a:srgbClr val="000000"/>
              </a:buClr>
              <a:buSzPts val="1400"/>
              <a:buFont typeface="Didact Gothic"/>
              <a:buChar char="-"/>
            </a:pPr>
            <a:r>
              <a:rPr lang="en" sz="1400">
                <a:solidFill>
                  <a:srgbClr val="000000"/>
                </a:solidFill>
              </a:rPr>
              <a:t>Coagulants: Neutralize particles’ negative charge</a:t>
            </a:r>
            <a:endParaRPr sz="1400">
              <a:solidFill>
                <a:srgbClr val="000000"/>
              </a:solidFill>
            </a:endParaRPr>
          </a:p>
          <a:p>
            <a:pPr indent="-317500" lvl="0" marL="457200" rtl="0" algn="l">
              <a:spcBef>
                <a:spcPts val="0"/>
              </a:spcBef>
              <a:spcAft>
                <a:spcPts val="0"/>
              </a:spcAft>
              <a:buClr>
                <a:srgbClr val="000000"/>
              </a:buClr>
              <a:buSzPts val="1400"/>
              <a:buFont typeface="Didact Gothic"/>
              <a:buChar char="-"/>
            </a:pPr>
            <a:r>
              <a:rPr lang="en" sz="1400">
                <a:solidFill>
                  <a:srgbClr val="000000"/>
                </a:solidFill>
              </a:rPr>
              <a:t>Flocculants: Particles/colloids create longer particle chains</a:t>
            </a:r>
            <a:endParaRPr sz="1400">
              <a:solidFill>
                <a:srgbClr val="000000"/>
              </a:solidFill>
            </a:endParaRPr>
          </a:p>
          <a:p>
            <a:pPr indent="-317500" lvl="0" marL="457200" rtl="0" algn="l">
              <a:spcBef>
                <a:spcPts val="0"/>
              </a:spcBef>
              <a:spcAft>
                <a:spcPts val="0"/>
              </a:spcAft>
              <a:buClr>
                <a:srgbClr val="000000"/>
              </a:buClr>
              <a:buSzPts val="1400"/>
              <a:buFont typeface="Didact Gothic"/>
              <a:buChar char="-"/>
            </a:pPr>
            <a:r>
              <a:rPr lang="en" sz="1400">
                <a:solidFill>
                  <a:srgbClr val="000000"/>
                </a:solidFill>
              </a:rPr>
              <a:t>Metal salts &amp; polymers</a:t>
            </a:r>
            <a:endParaRPr sz="1400">
              <a:solidFill>
                <a:srgbClr val="000000"/>
              </a:solidFill>
            </a:endParaRPr>
          </a:p>
          <a:p>
            <a:pPr indent="0" lvl="0" marL="0" rtl="0" algn="r">
              <a:spcBef>
                <a:spcPts val="1200"/>
              </a:spcBef>
              <a:spcAft>
                <a:spcPts val="0"/>
              </a:spcAft>
              <a:buNone/>
            </a:pPr>
            <a:r>
              <a:t/>
            </a:r>
            <a:endParaRPr sz="1400">
              <a:solidFill>
                <a:srgbClr val="000000"/>
              </a:solidFill>
            </a:endParaRPr>
          </a:p>
          <a:p>
            <a:pPr indent="0" lvl="0" marL="0" rtl="0" algn="l">
              <a:spcBef>
                <a:spcPts val="0"/>
              </a:spcBef>
              <a:spcAft>
                <a:spcPts val="1200"/>
              </a:spcAft>
              <a:buNone/>
            </a:pPr>
            <a:r>
              <a:t/>
            </a:r>
            <a:endParaRPr sz="1400">
              <a:solidFill>
                <a:srgbClr val="000000"/>
              </a:solidFill>
            </a:endParaRPr>
          </a:p>
        </p:txBody>
      </p:sp>
      <p:pic>
        <p:nvPicPr>
          <p:cNvPr id="168" name="Google Shape;168;p22"/>
          <p:cNvPicPr preferRelativeResize="0"/>
          <p:nvPr/>
        </p:nvPicPr>
        <p:blipFill>
          <a:blip r:embed="rId3">
            <a:alphaModFix/>
          </a:blip>
          <a:stretch>
            <a:fillRect/>
          </a:stretch>
        </p:blipFill>
        <p:spPr>
          <a:xfrm>
            <a:off x="4857750" y="3374525"/>
            <a:ext cx="3483899" cy="1664200"/>
          </a:xfrm>
          <a:prstGeom prst="rect">
            <a:avLst/>
          </a:prstGeom>
          <a:noFill/>
          <a:ln>
            <a:noFill/>
          </a:ln>
        </p:spPr>
      </p:pic>
      <p:pic>
        <p:nvPicPr>
          <p:cNvPr id="169" name="Google Shape;169;p22"/>
          <p:cNvPicPr preferRelativeResize="0"/>
          <p:nvPr/>
        </p:nvPicPr>
        <p:blipFill>
          <a:blip r:embed="rId4">
            <a:alphaModFix/>
          </a:blip>
          <a:stretch>
            <a:fillRect/>
          </a:stretch>
        </p:blipFill>
        <p:spPr>
          <a:xfrm>
            <a:off x="782725" y="3193550"/>
            <a:ext cx="3742575" cy="1664200"/>
          </a:xfrm>
          <a:prstGeom prst="rect">
            <a:avLst/>
          </a:prstGeom>
          <a:noFill/>
          <a:ln>
            <a:noFill/>
          </a:ln>
        </p:spPr>
      </p:pic>
      <p:sp>
        <p:nvSpPr>
          <p:cNvPr id="170" name="Google Shape;170;p22"/>
          <p:cNvSpPr txBox="1"/>
          <p:nvPr/>
        </p:nvSpPr>
        <p:spPr>
          <a:xfrm>
            <a:off x="0" y="4781550"/>
            <a:ext cx="742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uFill>
                  <a:noFill/>
                </a:uFill>
                <a:hlinkClick r:id="rId5">
                  <a:extLst>
                    <a:ext uri="{A12FA001-AC4F-418D-AE19-62706E023703}">
                      <ahyp:hlinkClr val="tx"/>
                    </a:ext>
                  </a:extLst>
                </a:hlinkClick>
              </a:rPr>
              <a:t>https://www.mrwa.com/WaterWorksMnl/Chapter%2013%20Sedmentation.pdf</a:t>
            </a:r>
            <a:endParaRPr sz="600">
              <a:solidFill>
                <a:schemeClr val="dk1"/>
              </a:solidFill>
            </a:endParaRPr>
          </a:p>
          <a:p>
            <a:pPr indent="0" lvl="0" marL="0" rtl="0" algn="l">
              <a:spcBef>
                <a:spcPts val="0"/>
              </a:spcBef>
              <a:spcAft>
                <a:spcPts val="0"/>
              </a:spcAft>
              <a:buNone/>
            </a:pPr>
            <a:r>
              <a:rPr lang="en" sz="600"/>
              <a:t>https://clearwaterind.com/how-sedimentation-water-treatment-works-and-how-to-make-it-efficient/</a:t>
            </a:r>
            <a:endParaRPr sz="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2028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Equations</a:t>
            </a:r>
            <a:endParaRPr/>
          </a:p>
        </p:txBody>
      </p:sp>
      <p:sp>
        <p:nvSpPr>
          <p:cNvPr id="176" name="Google Shape;176;p23"/>
          <p:cNvSpPr txBox="1"/>
          <p:nvPr>
            <p:ph idx="1" type="body"/>
          </p:nvPr>
        </p:nvSpPr>
        <p:spPr>
          <a:xfrm>
            <a:off x="311700" y="3038250"/>
            <a:ext cx="8302800" cy="1925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rate of separation in both sedimentation and centrifugation can be determined using Stokes Law</a:t>
            </a:r>
            <a:endParaRPr sz="1400"/>
          </a:p>
          <a:p>
            <a:pPr indent="-317500" lvl="0" marL="457200" rtl="0" algn="l">
              <a:spcBef>
                <a:spcPts val="0"/>
              </a:spcBef>
              <a:spcAft>
                <a:spcPts val="0"/>
              </a:spcAft>
              <a:buSzPts val="1400"/>
              <a:buChar char="-"/>
            </a:pPr>
            <a:r>
              <a:rPr lang="en" sz="1400"/>
              <a:t>Both are proportional to particle diameter (</a:t>
            </a:r>
            <a:r>
              <a:rPr i="1" lang="en" sz="1400"/>
              <a:t>d</a:t>
            </a:r>
            <a:r>
              <a:rPr lang="en" sz="1400"/>
              <a:t>), the difference in density between the particle and the solution (</a:t>
            </a:r>
            <a:r>
              <a:rPr i="1" lang="en" sz="1400"/>
              <a:t>Δ⍴</a:t>
            </a:r>
            <a:r>
              <a:rPr lang="en" sz="1400"/>
              <a:t>), and the viscosity of the solution (</a:t>
            </a:r>
            <a:r>
              <a:rPr i="1" lang="en" sz="1400"/>
              <a:t>η</a:t>
            </a:r>
            <a:r>
              <a:rPr lang="en" sz="1400"/>
              <a:t>)</a:t>
            </a:r>
            <a:endParaRPr sz="1400"/>
          </a:p>
          <a:p>
            <a:pPr indent="-317500" lvl="0" marL="457200" rtl="0" algn="l">
              <a:spcBef>
                <a:spcPts val="0"/>
              </a:spcBef>
              <a:spcAft>
                <a:spcPts val="0"/>
              </a:spcAft>
              <a:buSzPts val="1400"/>
              <a:buChar char="-"/>
            </a:pPr>
            <a:r>
              <a:rPr lang="en" sz="1400"/>
              <a:t>The only difference between the equations is that sedimentation uses the gravitational force (</a:t>
            </a:r>
            <a:r>
              <a:rPr i="1" lang="en" sz="1400"/>
              <a:t>g</a:t>
            </a:r>
            <a:r>
              <a:rPr lang="en" sz="1400"/>
              <a:t>) and centrifugation utilizes centrifugal force determined by the radius of the centrifuge (</a:t>
            </a:r>
            <a:r>
              <a:rPr i="1" lang="en" sz="1400"/>
              <a:t>r</a:t>
            </a:r>
            <a:r>
              <a:rPr lang="en" sz="1400"/>
              <a:t>) and the angular velocity of the centrifuge (</a:t>
            </a:r>
            <a:r>
              <a:rPr i="1" lang="en" sz="1400"/>
              <a:t>⍵</a:t>
            </a:r>
            <a:r>
              <a:rPr lang="en" sz="1400"/>
              <a:t>)</a:t>
            </a:r>
            <a:endParaRPr sz="1400"/>
          </a:p>
        </p:txBody>
      </p:sp>
      <p:pic>
        <p:nvPicPr>
          <p:cNvPr id="177" name="Google Shape;177;p23"/>
          <p:cNvPicPr preferRelativeResize="0"/>
          <p:nvPr/>
        </p:nvPicPr>
        <p:blipFill>
          <a:blip r:embed="rId3">
            <a:alphaModFix/>
          </a:blip>
          <a:stretch>
            <a:fillRect/>
          </a:stretch>
        </p:blipFill>
        <p:spPr>
          <a:xfrm>
            <a:off x="5014600" y="939525"/>
            <a:ext cx="3599900" cy="1157250"/>
          </a:xfrm>
          <a:prstGeom prst="rect">
            <a:avLst/>
          </a:prstGeom>
          <a:noFill/>
          <a:ln>
            <a:noFill/>
          </a:ln>
        </p:spPr>
      </p:pic>
      <p:pic>
        <p:nvPicPr>
          <p:cNvPr id="178" name="Google Shape;178;p23"/>
          <p:cNvPicPr preferRelativeResize="0"/>
          <p:nvPr/>
        </p:nvPicPr>
        <p:blipFill>
          <a:blip r:embed="rId4">
            <a:alphaModFix/>
          </a:blip>
          <a:stretch>
            <a:fillRect/>
          </a:stretch>
        </p:blipFill>
        <p:spPr>
          <a:xfrm>
            <a:off x="627800" y="1108775"/>
            <a:ext cx="3136849" cy="988000"/>
          </a:xfrm>
          <a:prstGeom prst="rect">
            <a:avLst/>
          </a:prstGeom>
          <a:noFill/>
          <a:ln>
            <a:noFill/>
          </a:ln>
        </p:spPr>
      </p:pic>
      <p:sp>
        <p:nvSpPr>
          <p:cNvPr id="179" name="Google Shape;179;p23"/>
          <p:cNvSpPr txBox="1"/>
          <p:nvPr/>
        </p:nvSpPr>
        <p:spPr>
          <a:xfrm>
            <a:off x="719875" y="1983450"/>
            <a:ext cx="3207900" cy="4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Rate of particle separation by sedimentation</a:t>
            </a:r>
            <a:endParaRPr sz="1200">
              <a:solidFill>
                <a:schemeClr val="dk2"/>
              </a:solidFill>
            </a:endParaRPr>
          </a:p>
        </p:txBody>
      </p:sp>
      <p:sp>
        <p:nvSpPr>
          <p:cNvPr id="180" name="Google Shape;180;p23"/>
          <p:cNvSpPr txBox="1"/>
          <p:nvPr/>
        </p:nvSpPr>
        <p:spPr>
          <a:xfrm>
            <a:off x="5058675" y="1983450"/>
            <a:ext cx="3136800" cy="4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Rate of particle separation by centrifugation</a:t>
            </a:r>
            <a:endParaRPr sz="1200">
              <a:solidFill>
                <a:schemeClr val="dk2"/>
              </a:solidFill>
            </a:endParaRPr>
          </a:p>
        </p:txBody>
      </p:sp>
      <p:sp>
        <p:nvSpPr>
          <p:cNvPr id="181" name="Google Shape;181;p23"/>
          <p:cNvSpPr txBox="1"/>
          <p:nvPr/>
        </p:nvSpPr>
        <p:spPr>
          <a:xfrm>
            <a:off x="0" y="4866600"/>
            <a:ext cx="7425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uFill>
                  <a:noFill/>
                </a:uFill>
                <a:hlinkClick r:id="rId5">
                  <a:extLst>
                    <a:ext uri="{A12FA001-AC4F-418D-AE19-62706E023703}">
                      <ahyp:hlinkClr val="tx"/>
                    </a:ext>
                  </a:extLst>
                </a:hlinkClick>
              </a:rPr>
              <a:t>https://www.flottweg.com/wiki/separation-technology/sedimentation-speed/</a:t>
            </a:r>
            <a:r>
              <a:rPr lang="en" sz="600">
                <a:solidFill>
                  <a:schemeClr val="dk1"/>
                </a:solidFill>
              </a:rPr>
              <a:t> </a:t>
            </a:r>
            <a:endParaRPr sz="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w/ numbers</a:t>
            </a:r>
            <a:endParaRPr/>
          </a:p>
        </p:txBody>
      </p:sp>
      <p:sp>
        <p:nvSpPr>
          <p:cNvPr id="187" name="Google Shape;187;p24"/>
          <p:cNvSpPr txBox="1"/>
          <p:nvPr>
            <p:ph idx="1" type="body"/>
          </p:nvPr>
        </p:nvSpPr>
        <p:spPr>
          <a:xfrm>
            <a:off x="311700" y="1017725"/>
            <a:ext cx="8411700" cy="1618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 very common use for a centrifuge might be to isolate your cells (pellet) from the rest of your growth media</a:t>
            </a:r>
            <a:endParaRPr sz="1400"/>
          </a:p>
          <a:p>
            <a:pPr indent="-317500" lvl="0" marL="457200" rtl="0" algn="l">
              <a:spcBef>
                <a:spcPts val="0"/>
              </a:spcBef>
              <a:spcAft>
                <a:spcPts val="0"/>
              </a:spcAft>
              <a:buSzPts val="1400"/>
              <a:buChar char="-"/>
            </a:pPr>
            <a:r>
              <a:rPr lang="en" sz="1400"/>
              <a:t>Assume you have grown cells in a growth medium with density and viscosity similar to water. The cells grew to be 10 micrometers in diameter with a density of 1050 kg/m</a:t>
            </a:r>
            <a:r>
              <a:rPr baseline="30000" lang="en" sz="1400"/>
              <a:t>3</a:t>
            </a:r>
            <a:r>
              <a:rPr lang="en" sz="1400"/>
              <a:t>. Let’s compare the difference between separation by sedimentation and centrifugation. Assume you use a 5 cm radius centrifuge at a speed of 3000 RPM.  </a:t>
            </a:r>
            <a:endParaRPr sz="1400"/>
          </a:p>
        </p:txBody>
      </p:sp>
      <p:pic>
        <p:nvPicPr>
          <p:cNvPr id="188" name="Google Shape;188;p24"/>
          <p:cNvPicPr preferRelativeResize="0"/>
          <p:nvPr/>
        </p:nvPicPr>
        <p:blipFill>
          <a:blip r:embed="rId3">
            <a:alphaModFix/>
          </a:blip>
          <a:stretch>
            <a:fillRect/>
          </a:stretch>
        </p:blipFill>
        <p:spPr>
          <a:xfrm>
            <a:off x="0" y="2755643"/>
            <a:ext cx="9144003" cy="1763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Simulations that can be used</a:t>
            </a:r>
            <a:endParaRPr/>
          </a:p>
        </p:txBody>
      </p:sp>
      <p:sp>
        <p:nvSpPr>
          <p:cNvPr id="194" name="Google Shape;194;p25"/>
          <p:cNvSpPr txBox="1"/>
          <p:nvPr>
            <p:ph idx="1" type="body"/>
          </p:nvPr>
        </p:nvSpPr>
        <p:spPr>
          <a:xfrm>
            <a:off x="6439700" y="3653100"/>
            <a:ext cx="2566200" cy="13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Here is a Mathcad code designed to solve for the rate of separation of sedimentation and centrifugation with the example numbers</a:t>
            </a:r>
            <a:endParaRPr sz="1300"/>
          </a:p>
        </p:txBody>
      </p:sp>
      <p:pic>
        <p:nvPicPr>
          <p:cNvPr id="195" name="Google Shape;195;p25"/>
          <p:cNvPicPr preferRelativeResize="0"/>
          <p:nvPr/>
        </p:nvPicPr>
        <p:blipFill>
          <a:blip r:embed="rId3">
            <a:alphaModFix/>
          </a:blip>
          <a:stretch>
            <a:fillRect/>
          </a:stretch>
        </p:blipFill>
        <p:spPr>
          <a:xfrm>
            <a:off x="6439699" y="460975"/>
            <a:ext cx="2387825" cy="3155875"/>
          </a:xfrm>
          <a:prstGeom prst="rect">
            <a:avLst/>
          </a:prstGeom>
          <a:noFill/>
          <a:ln>
            <a:noFill/>
          </a:ln>
        </p:spPr>
      </p:pic>
      <p:pic>
        <p:nvPicPr>
          <p:cNvPr descr="GFP Recovery begins with the arrival of the broth tank.  A sterile hose is run from the broth tank to the Disk-Stack Centrifuge, and the tank is pressurized to drive the broth into the centrifuge. &#10;&#10;Once the centrifuge reaches a stable running speed...the inlet valve is opened and broth enters the bowl.  The centrifugal force causes the solids to collect on the sides of the bowl - much like the spin cycle on your clothes washer.  The liquid flows through and out of the centrifuge.&#10;&#10;As more broth enters the bowl, it displaces the clarified liquid to the top of the bowl where it exits, while the cells continue to build up on the bowl surface.  The centrifuge has an integrated R-P-M monitor.  If the unit is not rotating at a stable running speed, the controller will alarm and shut it down.&#10;&#10;The liquid leaving the bowl is known as the clarified stream, because almost all the solids have been removed.  The solids are the E.coli cells, and they contain the product.&#10;A sensor monitors the clarified stream for percent solids.  When the bowl has reached capacity for solids, the bowl opens and the solids are discharged into an appropriate container for collection.  Once the solids are discharged, the centrifugation step can resume, while the clarified liquid is waste.&#10;&#10;At this point, the cells are in a paste form, and although most of the liquid has been removed, our cell paste is still about forty percent liquid by weight. The remaining liquid contains high levels of metabolites and salts that could complicate downstream processing, so we're going to lower those levels by washing the cells.&#10;&#10;The cell paste is suspended in a buffered solution and then run through the centrifuge again.  As the clarified liquid leaves the centrifuge this time, it carries many of the contaminants from the fermentation step with it." id="196" name="Google Shape;196;p25" title="Centrifugation (GFP Recovery part 2 of 5)">
            <a:hlinkClick r:id="rId4"/>
          </p:cNvPr>
          <p:cNvPicPr preferRelativeResize="0"/>
          <p:nvPr/>
        </p:nvPicPr>
        <p:blipFill>
          <a:blip r:embed="rId5">
            <a:alphaModFix/>
          </a:blip>
          <a:stretch>
            <a:fillRect/>
          </a:stretch>
        </p:blipFill>
        <p:spPr>
          <a:xfrm>
            <a:off x="152400" y="1170125"/>
            <a:ext cx="5191334" cy="2920125"/>
          </a:xfrm>
          <a:prstGeom prst="rect">
            <a:avLst/>
          </a:prstGeom>
          <a:noFill/>
          <a:ln>
            <a:noFill/>
          </a:ln>
        </p:spPr>
      </p:pic>
      <p:sp>
        <p:nvSpPr>
          <p:cNvPr id="197" name="Google Shape;197;p25"/>
          <p:cNvSpPr txBox="1"/>
          <p:nvPr/>
        </p:nvSpPr>
        <p:spPr>
          <a:xfrm>
            <a:off x="0" y="4866600"/>
            <a:ext cx="7425300" cy="276900"/>
          </a:xfrm>
          <a:prstGeom prst="rect">
            <a:avLst/>
          </a:prstGeom>
          <a:noFill/>
          <a:ln>
            <a:noFill/>
          </a:ln>
        </p:spPr>
        <p:txBody>
          <a:bodyPr anchorCtr="0" anchor="t" bIns="91425" lIns="91425" spcFirstLastPara="1" rIns="91425" wrap="square" tIns="91425">
            <a:spAutoFit/>
          </a:bodyPr>
          <a:lstStyle/>
          <a:p>
            <a:pPr indent="0" lvl="0" marL="0" marR="76200" rtl="0" algn="l">
              <a:lnSpc>
                <a:spcPct val="135000"/>
              </a:lnSpc>
              <a:spcBef>
                <a:spcPts val="0"/>
              </a:spcBef>
              <a:spcAft>
                <a:spcPts val="0"/>
              </a:spcAft>
              <a:buNone/>
            </a:pPr>
            <a:r>
              <a:rPr lang="en" sz="600">
                <a:solidFill>
                  <a:schemeClr val="dk1"/>
                </a:solidFill>
                <a:uFill>
                  <a:noFill/>
                </a:uFill>
                <a:hlinkClick r:id="rId6">
                  <a:extLst>
                    <a:ext uri="{A12FA001-AC4F-418D-AE19-62706E023703}">
                      <ahyp:hlinkClr val="tx"/>
                    </a:ext>
                  </a:extLst>
                </a:hlinkClick>
              </a:rPr>
              <a:t>https://www.youtube.com/watch?v=snVkTBzUWDY</a:t>
            </a:r>
            <a:r>
              <a:rPr lang="en" sz="600">
                <a:solidFill>
                  <a:schemeClr val="dk1"/>
                </a:solidFill>
              </a:rPr>
              <a:t> </a:t>
            </a:r>
            <a:endParaRPr sz="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ycle Diagrams Theme for a Business Plan by Slidesgo">
  <a:themeElements>
    <a:clrScheme name="Simple Light">
      <a:dk1>
        <a:srgbClr val="1B1B1B"/>
      </a:dk1>
      <a:lt1>
        <a:srgbClr val="FAFAFA"/>
      </a:lt1>
      <a:dk2>
        <a:srgbClr val="374768"/>
      </a:dk2>
      <a:lt2>
        <a:srgbClr val="43567F"/>
      </a:lt2>
      <a:accent1>
        <a:srgbClr val="9BACCA"/>
      </a:accent1>
      <a:accent2>
        <a:srgbClr val="C2CDE5"/>
      </a:accent2>
      <a:accent3>
        <a:srgbClr val="FFFFFF"/>
      </a:accent3>
      <a:accent4>
        <a:srgbClr val="FFFFFF"/>
      </a:accent4>
      <a:accent5>
        <a:srgbClr val="FFFFFF"/>
      </a:accent5>
      <a:accent6>
        <a:srgbClr val="FFFFFF"/>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